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87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87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Italic.fntdata"/><Relationship Id="rId6" Type="http://schemas.openxmlformats.org/officeDocument/2006/relationships/slide" Target="slides/slide1.xml"/><Relationship Id="rId18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928761a99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928761a99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dk1"/>
                </a:solidFill>
              </a:rPr>
              <a:t>Introductie slide van de presentatie en/of bijeenkomst. Kies een foto van hoge kwaliteit. Tekst zo kort mogelijk houden: maximaal 6 woorden en maximaal twee regels in hoofdletters!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263c7dfb1b_0_4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263c7dfb1b_0_4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Eindslide, laten zoals hij nu is.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263c7dfb1b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263c7dfb1b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dk1"/>
                </a:solidFill>
              </a:rPr>
              <a:t>Tekst slide, houd de tekst kort en begrijpelijk, dus liever geen lange teksten invoegen. Geen beeldmateriaal invoegen. Gebruik dikgedrukte en onderstreepte tekst om passages uit te lichten.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263c7dfb1b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263c7dfb1b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dk1"/>
                </a:solidFill>
              </a:rPr>
              <a:t>Tekst slide, houd de tekst kort en begrijpelijk, dus liever geen lange teksten invoegen. Geen beeldmateriaal invoegen. Gebruik dikgedrukte en onderstreepte tekst om passages uit te lichten.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263c7dfb1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263c7dfb1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dk1"/>
                </a:solidFill>
              </a:rPr>
              <a:t>belasting betaler, kiezer en consument, producent, …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263c7dfb1b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263c7dfb1b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dk1"/>
                </a:solidFill>
              </a:rPr>
              <a:t>Tekst slide, houd de tekst kort en begrijpelijk, dus liever geen lange teksten invoegen. Geen beeldmateriaal invoegen. Gebruik dikgedrukte en onderstreepte tekst om passages uit te lichten.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263c7dfb1b_0_2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263c7dfb1b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dk1"/>
                </a:solidFill>
              </a:rPr>
              <a:t>Bullet slide, houd de tekst kort en begrijpelijk, dus geen lange teksten invoegen. Geen beeldmateriaal invoegen.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263c7dfb1b_0_3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263c7dfb1b_0_3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dk1"/>
                </a:solidFill>
              </a:rPr>
              <a:t>Tekst slide, houd de tekst kort en begrijpelijk, dus liever geen lange teksten invoegen. Geen beeldmateriaal invoegen. Gebruik dikgedrukte en onderstreepte tekst om passages uit te lichten.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263c7dfb1b_0_3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263c7dfb1b_0_3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263c7dfb1b_0_4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g1263c7dfb1b_0_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"/>
              <a:t>ANNE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kst">
  <p:cSld name="Teks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457200" y="782188"/>
            <a:ext cx="7772400" cy="3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00" spcFirstLastPara="1" rIns="45700" wrap="square" tIns="228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1" sz="2400"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1562100" y="1657350"/>
            <a:ext cx="6019800" cy="28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00" spcFirstLastPara="1" rIns="45700" wrap="square" tIns="22850">
            <a:no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3.jpg"/><Relationship Id="rId6" Type="http://schemas.openxmlformats.org/officeDocument/2006/relationships/image" Target="../media/image2.png"/><Relationship Id="rId7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hyperlink" Target="http://www.grunnegerpower.nl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7.jpg"/><Relationship Id="rId4" Type="http://schemas.openxmlformats.org/officeDocument/2006/relationships/image" Target="../media/image10.jpg"/><Relationship Id="rId5" Type="http://schemas.openxmlformats.org/officeDocument/2006/relationships/image" Target="../media/image30.jpg"/><Relationship Id="rId6" Type="http://schemas.openxmlformats.org/officeDocument/2006/relationships/image" Target="../media/image11.png"/><Relationship Id="rId7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Relationship Id="rId4" Type="http://schemas.openxmlformats.org/officeDocument/2006/relationships/image" Target="../media/image8.png"/><Relationship Id="rId5" Type="http://schemas.openxmlformats.org/officeDocument/2006/relationships/image" Target="../media/image15.png"/><Relationship Id="rId6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jpg"/><Relationship Id="rId4" Type="http://schemas.openxmlformats.org/officeDocument/2006/relationships/image" Target="../media/image9.png"/><Relationship Id="rId5" Type="http://schemas.openxmlformats.org/officeDocument/2006/relationships/image" Target="../media/image26.jpg"/><Relationship Id="rId6" Type="http://schemas.openxmlformats.org/officeDocument/2006/relationships/image" Target="../media/image22.jpg"/><Relationship Id="rId7" Type="http://schemas.openxmlformats.org/officeDocument/2006/relationships/image" Target="../media/image2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9.jpg"/><Relationship Id="rId4" Type="http://schemas.openxmlformats.org/officeDocument/2006/relationships/image" Target="../media/image9.png"/><Relationship Id="rId5" Type="http://schemas.openxmlformats.org/officeDocument/2006/relationships/image" Target="../media/image24.jpg"/><Relationship Id="rId6" Type="http://schemas.openxmlformats.org/officeDocument/2006/relationships/image" Target="../media/image2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20.jpg"/><Relationship Id="rId5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grpSp>
        <p:nvGrpSpPr>
          <p:cNvPr id="64" name="Google Shape;64;p15"/>
          <p:cNvGrpSpPr/>
          <p:nvPr/>
        </p:nvGrpSpPr>
        <p:grpSpPr>
          <a:xfrm>
            <a:off x="4238363" y="217695"/>
            <a:ext cx="4782074" cy="4817393"/>
            <a:chOff x="2180963" y="217695"/>
            <a:chExt cx="4782074" cy="4817393"/>
          </a:xfrm>
        </p:grpSpPr>
        <p:pic>
          <p:nvPicPr>
            <p:cNvPr id="65" name="Google Shape;65;p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0963" y="217695"/>
              <a:ext cx="4782074" cy="2737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6;p15"/>
            <p:cNvPicPr preferRelativeResize="0"/>
            <p:nvPr/>
          </p:nvPicPr>
          <p:blipFill rotWithShape="1">
            <a:blip r:embed="rId4">
              <a:alphaModFix/>
            </a:blip>
            <a:srcRect b="0" l="29" r="29" t="0"/>
            <a:stretch/>
          </p:blipFill>
          <p:spPr>
            <a:xfrm>
              <a:off x="5652176" y="4274287"/>
              <a:ext cx="1310851" cy="760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7" name="Google Shape;67;p15"/>
          <p:cNvSpPr txBox="1"/>
          <p:nvPr>
            <p:ph type="title"/>
          </p:nvPr>
        </p:nvSpPr>
        <p:spPr>
          <a:xfrm>
            <a:off x="4476678" y="614169"/>
            <a:ext cx="4282800" cy="102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2200">
                <a:latin typeface="Roboto"/>
                <a:ea typeface="Roboto"/>
                <a:cs typeface="Roboto"/>
                <a:sym typeface="Roboto"/>
              </a:rPr>
              <a:t>LEDENAVOND VVAO:</a:t>
            </a:r>
            <a:br>
              <a:rPr b="1" lang="nl" sz="2200">
                <a:latin typeface="Roboto"/>
                <a:ea typeface="Roboto"/>
                <a:cs typeface="Roboto"/>
                <a:sym typeface="Roboto"/>
              </a:rPr>
            </a:br>
            <a:r>
              <a:rPr b="1" lang="nl" sz="2200">
                <a:latin typeface="Roboto"/>
                <a:ea typeface="Roboto"/>
                <a:cs typeface="Roboto"/>
                <a:sym typeface="Roboto"/>
              </a:rPr>
              <a:t>(SOCIALE) ENERGIETRANSITIE</a:t>
            </a:r>
            <a:endParaRPr b="1" sz="22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 rotWithShape="1">
          <a:blip r:embed="rId5">
            <a:alphaModFix/>
          </a:blip>
          <a:srcRect b="12495" l="0" r="0" t="12502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" name="Google Shape;69;p15"/>
          <p:cNvGrpSpPr/>
          <p:nvPr/>
        </p:nvGrpSpPr>
        <p:grpSpPr>
          <a:xfrm>
            <a:off x="405650" y="162650"/>
            <a:ext cx="8515677" cy="4828838"/>
            <a:chOff x="405650" y="162650"/>
            <a:chExt cx="8515677" cy="4828838"/>
          </a:xfrm>
        </p:grpSpPr>
        <p:pic>
          <p:nvPicPr>
            <p:cNvPr id="70" name="Google Shape;70;p1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05650" y="162650"/>
              <a:ext cx="4782050" cy="273734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1800000" dist="19050">
                <a:srgbClr val="6AA84F">
                  <a:alpha val="95000"/>
                </a:srgbClr>
              </a:outerShdw>
            </a:effectLst>
          </p:spPr>
        </p:pic>
        <p:pic>
          <p:nvPicPr>
            <p:cNvPr id="71" name="Google Shape;71;p15"/>
            <p:cNvPicPr preferRelativeResize="0"/>
            <p:nvPr/>
          </p:nvPicPr>
          <p:blipFill rotWithShape="1">
            <a:blip r:embed="rId7">
              <a:alphaModFix/>
            </a:blip>
            <a:srcRect b="0" l="29" r="29" t="0"/>
            <a:stretch/>
          </p:blipFill>
          <p:spPr>
            <a:xfrm>
              <a:off x="7610476" y="4230687"/>
              <a:ext cx="1310851" cy="7608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1800000" dist="19050">
                <a:srgbClr val="6AA84F">
                  <a:alpha val="95000"/>
                </a:srgbClr>
              </a:outerShdw>
            </a:effectLst>
          </p:spPr>
        </p:pic>
      </p:grpSp>
      <p:sp>
        <p:nvSpPr>
          <p:cNvPr id="72" name="Google Shape;72;p15"/>
          <p:cNvSpPr txBox="1"/>
          <p:nvPr/>
        </p:nvSpPr>
        <p:spPr>
          <a:xfrm>
            <a:off x="710775" y="422475"/>
            <a:ext cx="4456500" cy="12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19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28 april 2022: </a:t>
            </a:r>
            <a:br>
              <a:rPr b="1" lang="nl" sz="19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lang="nl" sz="19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Bewonersavond De Hunze/</a:t>
            </a:r>
            <a:endParaRPr b="1" sz="19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19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Van Starkenborgh</a:t>
            </a:r>
            <a:r>
              <a:rPr b="1" lang="nl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1" sz="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grpSp>
        <p:nvGrpSpPr>
          <p:cNvPr id="152" name="Google Shape;152;p24"/>
          <p:cNvGrpSpPr/>
          <p:nvPr/>
        </p:nvGrpSpPr>
        <p:grpSpPr>
          <a:xfrm>
            <a:off x="-31325" y="-68375"/>
            <a:ext cx="9243600" cy="5211900"/>
            <a:chOff x="-31325" y="-68375"/>
            <a:chExt cx="9243600" cy="5211900"/>
          </a:xfrm>
        </p:grpSpPr>
        <p:sp>
          <p:nvSpPr>
            <p:cNvPr id="153" name="Google Shape;153;p24"/>
            <p:cNvSpPr/>
            <p:nvPr/>
          </p:nvSpPr>
          <p:spPr>
            <a:xfrm>
              <a:off x="-31325" y="-68375"/>
              <a:ext cx="9243600" cy="5211900"/>
            </a:xfrm>
            <a:prstGeom prst="rect">
              <a:avLst/>
            </a:prstGeom>
            <a:solidFill>
              <a:srgbClr val="91C46D"/>
            </a:solidFill>
            <a:ln cap="flat" cmpd="sng" w="9525">
              <a:solidFill>
                <a:srgbClr val="91C4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54" name="Google Shape;154;p2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301686" y="1800324"/>
              <a:ext cx="2540625" cy="1474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5" name="Google Shape;155;p24"/>
          <p:cNvSpPr txBox="1"/>
          <p:nvPr/>
        </p:nvSpPr>
        <p:spPr>
          <a:xfrm>
            <a:off x="89650" y="3668025"/>
            <a:ext cx="2701500" cy="13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1100">
                <a:solidFill>
                  <a:srgbClr val="FFFFFF"/>
                </a:solidFill>
              </a:rPr>
              <a:t>GRUNNEGER POWER</a:t>
            </a:r>
            <a:endParaRPr b="1" sz="11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000">
                <a:solidFill>
                  <a:srgbClr val="FFFFFF"/>
                </a:solidFill>
              </a:rPr>
              <a:t>Atoomweg 6b </a:t>
            </a:r>
            <a:r>
              <a:rPr b="1" lang="nl" sz="1000">
                <a:solidFill>
                  <a:srgbClr val="FFFFFF"/>
                </a:solidFill>
              </a:rPr>
              <a:t>|</a:t>
            </a:r>
            <a:r>
              <a:rPr lang="nl" sz="1000">
                <a:solidFill>
                  <a:srgbClr val="FFFFFF"/>
                </a:solidFill>
              </a:rPr>
              <a:t> 9743 AK Groningen</a:t>
            </a:r>
            <a:endParaRPr sz="10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000">
                <a:solidFill>
                  <a:srgbClr val="FFFFFF"/>
                </a:solidFill>
              </a:rPr>
              <a:t>T: (0)50 82 00 492 </a:t>
            </a:r>
            <a:r>
              <a:rPr b="1" lang="nl" sz="1000">
                <a:solidFill>
                  <a:srgbClr val="FFFFFF"/>
                </a:solidFill>
              </a:rPr>
              <a:t>|</a:t>
            </a:r>
            <a:endParaRPr b="1" sz="1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100" u="sng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www.grunnegerpower.nl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7700" y="2657575"/>
            <a:ext cx="2768905" cy="1846104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281750" y="926900"/>
            <a:ext cx="5793600" cy="20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nl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Energiecoöperatie 2.000+ leden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nl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Gezamenlijk energie opwekken en besparen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nl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Collectieve voorzieningen: zon, wind en warmte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nl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Bewonersgroepen: meedenken tot beslissen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nl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Regie over eigen energie: stroom, gas* en warmte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348950" y="296000"/>
            <a:ext cx="8541300" cy="536700"/>
          </a:xfrm>
          <a:prstGeom prst="rect">
            <a:avLst/>
          </a:prstGeom>
          <a:solidFill>
            <a:srgbClr val="5DA15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venir"/>
              <a:buNone/>
            </a:pPr>
            <a:r>
              <a:rPr b="1" lang="nl"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Grunneger Power</a:t>
            </a:r>
            <a:endParaRPr b="1" sz="2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8050" y="2996913"/>
            <a:ext cx="2645850" cy="176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54874" y="3394700"/>
            <a:ext cx="2226780" cy="148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54066" y="979575"/>
            <a:ext cx="2736185" cy="1484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/>
        </p:nvSpPr>
        <p:spPr>
          <a:xfrm>
            <a:off x="281750" y="4653950"/>
            <a:ext cx="4331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 * CO</a:t>
            </a:r>
            <a:r>
              <a:rPr baseline="-25000" lang="nl"/>
              <a:t>2</a:t>
            </a:r>
            <a:r>
              <a:rPr lang="nl"/>
              <a:t> gecompenseerd</a:t>
            </a:r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91950" y="3394712"/>
            <a:ext cx="901124" cy="120697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86" name="Google Shape;86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1819650" y="256900"/>
            <a:ext cx="4465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3000">
                <a:solidFill>
                  <a:srgbClr val="91C46D"/>
                </a:solidFill>
                <a:latin typeface="Roboto"/>
                <a:ea typeface="Roboto"/>
                <a:cs typeface="Roboto"/>
                <a:sym typeface="Roboto"/>
              </a:rPr>
              <a:t>Lokale collectieven</a:t>
            </a:r>
            <a:endParaRPr b="1" sz="3000">
              <a:solidFill>
                <a:srgbClr val="91C46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6775" y="904500"/>
            <a:ext cx="6270950" cy="403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41275" y="4355850"/>
            <a:ext cx="1018025" cy="58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5075" y="1327122"/>
            <a:ext cx="6451598" cy="36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 txBox="1"/>
          <p:nvPr>
            <p:ph type="title"/>
          </p:nvPr>
        </p:nvSpPr>
        <p:spPr>
          <a:xfrm>
            <a:off x="1714404" y="287347"/>
            <a:ext cx="5794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3000">
                <a:solidFill>
                  <a:srgbClr val="91C46D"/>
                </a:solidFill>
                <a:latin typeface="Roboto"/>
                <a:ea typeface="Roboto"/>
                <a:cs typeface="Roboto"/>
                <a:sym typeface="Roboto"/>
              </a:rPr>
              <a:t>De coöperatieve samenleving</a:t>
            </a:r>
            <a:endParaRPr b="1" sz="3000">
              <a:solidFill>
                <a:srgbClr val="91C46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0" name="Google Shape;100;p18"/>
          <p:cNvPicPr preferRelativeResize="0"/>
          <p:nvPr/>
        </p:nvPicPr>
        <p:blipFill rotWithShape="1">
          <a:blip r:embed="rId4">
            <a:alphaModFix/>
          </a:blip>
          <a:srcRect b="0" l="29" r="29" t="0"/>
          <a:stretch/>
        </p:blipFill>
        <p:spPr>
          <a:xfrm>
            <a:off x="8286675" y="4589125"/>
            <a:ext cx="617524" cy="358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5100" y="1543222"/>
            <a:ext cx="3030874" cy="170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8"/>
          <p:cNvSpPr txBox="1"/>
          <p:nvPr/>
        </p:nvSpPr>
        <p:spPr>
          <a:xfrm>
            <a:off x="2003470" y="557019"/>
            <a:ext cx="2739600" cy="77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0000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l" sz="1600">
                <a:latin typeface="Roboto"/>
                <a:ea typeface="Roboto"/>
                <a:cs typeface="Roboto"/>
                <a:sym typeface="Roboto"/>
              </a:rPr>
              <a:t>Naar een nieuw speelveld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3" name="Google Shape;103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55475" y="3382750"/>
            <a:ext cx="1528800" cy="100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5600" y="1180875"/>
            <a:ext cx="5649998" cy="3766651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 txBox="1"/>
          <p:nvPr>
            <p:ph type="title"/>
          </p:nvPr>
        </p:nvSpPr>
        <p:spPr>
          <a:xfrm>
            <a:off x="2824400" y="102175"/>
            <a:ext cx="603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2900">
                <a:solidFill>
                  <a:srgbClr val="91C46D"/>
                </a:solidFill>
                <a:latin typeface="Roboto"/>
                <a:ea typeface="Roboto"/>
                <a:cs typeface="Roboto"/>
                <a:sym typeface="Roboto"/>
              </a:rPr>
              <a:t>We faciliteren, ondersteunen (energie) communities/initiatieven</a:t>
            </a:r>
            <a:endParaRPr b="1" sz="2900">
              <a:solidFill>
                <a:srgbClr val="91C46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0" name="Google Shape;110;p19"/>
          <p:cNvPicPr preferRelativeResize="0"/>
          <p:nvPr/>
        </p:nvPicPr>
        <p:blipFill rotWithShape="1">
          <a:blip r:embed="rId4">
            <a:alphaModFix/>
          </a:blip>
          <a:srcRect b="0" l="29" r="29" t="0"/>
          <a:stretch/>
        </p:blipFill>
        <p:spPr>
          <a:xfrm>
            <a:off x="7981875" y="4589125"/>
            <a:ext cx="617524" cy="358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4475" y="3456416"/>
            <a:ext cx="2247670" cy="1491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4475" y="178775"/>
            <a:ext cx="2247674" cy="1491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4475" y="1796474"/>
            <a:ext cx="2247668" cy="149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1001" y="1980450"/>
            <a:ext cx="4450605" cy="296707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>
            <p:ph type="title"/>
          </p:nvPr>
        </p:nvSpPr>
        <p:spPr>
          <a:xfrm>
            <a:off x="5026500" y="429000"/>
            <a:ext cx="3405000" cy="112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3000">
                <a:solidFill>
                  <a:srgbClr val="91C46D"/>
                </a:solidFill>
                <a:latin typeface="Roboto"/>
                <a:ea typeface="Roboto"/>
                <a:cs typeface="Roboto"/>
                <a:sym typeface="Roboto"/>
              </a:rPr>
              <a:t>We zijn actief in buurten...</a:t>
            </a:r>
            <a:endParaRPr b="1" sz="3000">
              <a:solidFill>
                <a:srgbClr val="91C46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0" name="Google Shape;120;p20"/>
          <p:cNvPicPr preferRelativeResize="0"/>
          <p:nvPr/>
        </p:nvPicPr>
        <p:blipFill rotWithShape="1">
          <a:blip r:embed="rId4">
            <a:alphaModFix/>
          </a:blip>
          <a:srcRect b="0" l="29" r="29" t="0"/>
          <a:stretch/>
        </p:blipFill>
        <p:spPr>
          <a:xfrm>
            <a:off x="8210475" y="4436725"/>
            <a:ext cx="617524" cy="358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0"/>
          <p:cNvPicPr preferRelativeResize="0"/>
          <p:nvPr/>
        </p:nvPicPr>
        <p:blipFill rotWithShape="1">
          <a:blip r:embed="rId5">
            <a:alphaModFix/>
          </a:blip>
          <a:srcRect b="-8" l="0" r="0" t="16556"/>
          <a:stretch/>
        </p:blipFill>
        <p:spPr>
          <a:xfrm>
            <a:off x="169850" y="200400"/>
            <a:ext cx="4253679" cy="2452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9850" y="2721000"/>
            <a:ext cx="4253679" cy="2226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/>
          <p:nvPr>
            <p:ph type="title"/>
          </p:nvPr>
        </p:nvSpPr>
        <p:spPr>
          <a:xfrm>
            <a:off x="397075" y="220100"/>
            <a:ext cx="845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3000">
                <a:solidFill>
                  <a:srgbClr val="91C46D"/>
                </a:solidFill>
                <a:latin typeface="Roboto"/>
                <a:ea typeface="Roboto"/>
                <a:cs typeface="Roboto"/>
                <a:sym typeface="Roboto"/>
              </a:rPr>
              <a:t>… en gaan samen aan de slag met het realiseren van collectieve energievoorzieningen, energiebesparing en warmtetransitie</a:t>
            </a:r>
            <a:endParaRPr b="1" sz="3000">
              <a:solidFill>
                <a:srgbClr val="91C46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8" name="Google Shape;128;p21"/>
          <p:cNvPicPr preferRelativeResize="0"/>
          <p:nvPr/>
        </p:nvPicPr>
        <p:blipFill rotWithShape="1">
          <a:blip r:embed="rId3">
            <a:alphaModFix/>
          </a:blip>
          <a:srcRect b="0" l="29" r="29" t="0"/>
          <a:stretch/>
        </p:blipFill>
        <p:spPr>
          <a:xfrm>
            <a:off x="8286675" y="4589125"/>
            <a:ext cx="617524" cy="358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2150" y="1790850"/>
            <a:ext cx="4565440" cy="256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4700" y="1790850"/>
            <a:ext cx="3849050" cy="2567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30375" y="-1011875"/>
            <a:ext cx="9316130" cy="6211272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2"/>
          <p:cNvSpPr txBox="1"/>
          <p:nvPr>
            <p:ph idx="4294967295" type="title"/>
          </p:nvPr>
        </p:nvSpPr>
        <p:spPr>
          <a:xfrm>
            <a:off x="2339400" y="398650"/>
            <a:ext cx="4465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Wij helpen met het opwekken...</a:t>
            </a:r>
            <a:endParaRPr b="1"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/>
          <p:nvPr/>
        </p:nvSpPr>
        <p:spPr>
          <a:xfrm>
            <a:off x="348950" y="296000"/>
            <a:ext cx="8541300" cy="536700"/>
          </a:xfrm>
          <a:prstGeom prst="rect">
            <a:avLst/>
          </a:prstGeom>
          <a:solidFill>
            <a:srgbClr val="5DA15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venir"/>
              <a:buNone/>
            </a:pPr>
            <a:r>
              <a:rPr b="1" lang="nl"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Energiescenario’s in de gemeente Groningen</a:t>
            </a:r>
            <a:endParaRPr b="1" sz="2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23"/>
          <p:cNvPicPr preferRelativeResize="0"/>
          <p:nvPr/>
        </p:nvPicPr>
        <p:blipFill rotWithShape="1">
          <a:blip r:embed="rId3">
            <a:alphaModFix/>
          </a:blip>
          <a:srcRect b="21660" l="12584" r="19058" t="17012"/>
          <a:stretch/>
        </p:blipFill>
        <p:spPr>
          <a:xfrm>
            <a:off x="348950" y="832700"/>
            <a:ext cx="8541301" cy="4308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0024" y="3746999"/>
            <a:ext cx="2945650" cy="125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145" name="Google Shape;145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