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6"/>
    <p:sldMasterId id="2147483681" r:id="rId7"/>
    <p:sldMasterId id="2147483675" r:id="rId8"/>
    <p:sldMasterId id="2147483871" r:id="rId9"/>
    <p:sldMasterId id="2147483857" r:id="rId10"/>
    <p:sldMasterId id="2147484177" r:id="rId11"/>
  </p:sldMasterIdLst>
  <p:notesMasterIdLst>
    <p:notesMasterId r:id="rId19"/>
  </p:notesMasterIdLst>
  <p:handoutMasterIdLst>
    <p:handoutMasterId r:id="rId20"/>
  </p:handoutMasterIdLst>
  <p:sldIdLst>
    <p:sldId id="353" r:id="rId12"/>
    <p:sldId id="315" r:id="rId13"/>
    <p:sldId id="432" r:id="rId14"/>
    <p:sldId id="344" r:id="rId15"/>
    <p:sldId id="433" r:id="rId16"/>
    <p:sldId id="431" r:id="rId17"/>
    <p:sldId id="342" r:id="rId18"/>
  </p:sldIdLst>
  <p:sldSz cx="9144000" cy="5143500" type="screen16x9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93A5969-B920-47B2-A371-30DEFC433194}">
          <p14:sldIdLst>
            <p14:sldId id="353"/>
            <p14:sldId id="315"/>
            <p14:sldId id="432"/>
            <p14:sldId id="344"/>
            <p14:sldId id="433"/>
            <p14:sldId id="431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645">
          <p15:clr>
            <a:srgbClr val="A4A3A4"/>
          </p15:clr>
        </p15:guide>
        <p15:guide id="3" pos="237">
          <p15:clr>
            <a:srgbClr val="A4A3A4"/>
          </p15:clr>
        </p15:guide>
        <p15:guide id="4" pos="692">
          <p15:clr>
            <a:srgbClr val="A4A3A4"/>
          </p15:clr>
        </p15:guide>
        <p15:guide id="5" pos="2171">
          <p15:clr>
            <a:srgbClr val="A4A3A4"/>
          </p15:clr>
        </p15:guide>
        <p15:guide id="6" pos="7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au" initials="ad" lastIdx="4" clrIdx="0"/>
  <p:cmAuthor id="1" name="Montoya Cardona J, Juliana" initials="MCJJ" lastIdx="2" clrIdx="1">
    <p:extLst>
      <p:ext uri="{19B8F6BF-5375-455C-9EA6-DF929625EA0E}">
        <p15:presenceInfo xmlns:p15="http://schemas.microsoft.com/office/powerpoint/2012/main" userId="S-1-5-21-1292428093-1767777339-682003330-2052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00"/>
    <a:srgbClr val="E86A16"/>
    <a:srgbClr val="343434"/>
    <a:srgbClr val="444444"/>
    <a:srgbClr val="3E3E3D"/>
    <a:srgbClr val="E05413"/>
    <a:srgbClr val="E76A17"/>
    <a:srgbClr val="DF6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0175" autoAdjust="0"/>
  </p:normalViewPr>
  <p:slideViewPr>
    <p:cSldViewPr showGuides="1">
      <p:cViewPr varScale="1">
        <p:scale>
          <a:sx n="136" d="100"/>
          <a:sy n="136" d="100"/>
        </p:scale>
        <p:origin x="1044" y="120"/>
      </p:cViewPr>
      <p:guideLst>
        <p:guide orient="horz" pos="223"/>
        <p:guide orient="horz" pos="645"/>
        <p:guide pos="237"/>
        <p:guide pos="692"/>
        <p:guide pos="2171"/>
        <p:guide pos="726"/>
      </p:guideLst>
    </p:cSldViewPr>
  </p:slideViewPr>
  <p:outlineViewPr>
    <p:cViewPr>
      <p:scale>
        <a:sx n="33" d="100"/>
        <a:sy n="33" d="100"/>
      </p:scale>
      <p:origin x="0" y="-1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31" d="100"/>
          <a:sy n="131" d="100"/>
        </p:scale>
        <p:origin x="-3896" y="-12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56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80056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17CAD1C-BE89-2D48-9461-314E5E04CF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981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" y="739775"/>
            <a:ext cx="6586538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9239"/>
            <a:ext cx="4891088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56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80056"/>
            <a:ext cx="288925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cs typeface="Arial" charset="0"/>
              </a:defRPr>
            </a:lvl1pPr>
          </a:lstStyle>
          <a:p>
            <a:pPr>
              <a:defRPr/>
            </a:pPr>
            <a:fld id="{574C9EDB-69A3-1741-A730-4AB532AD171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645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deze presentatie wil ik een aantal verschillende warmtescenario’s laten zien, en ook hoe je die kunt vergelijken op kosten, CO2 en andere indicatoren.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C9EDB-69A3-1741-A730-4AB532AD1714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07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C9EDB-69A3-1741-A730-4AB532AD1714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97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C9EDB-69A3-1741-A730-4AB532AD1714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50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C9EDB-69A3-1741-A730-4AB532AD1714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69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3245223"/>
            <a:ext cx="7560448" cy="6495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, Hanze University of </a:t>
            </a:r>
            <a:r>
              <a:rPr lang="nl-NL" dirty="0" err="1"/>
              <a:t>Applied</a:t>
            </a:r>
            <a:r>
              <a:rPr lang="nl-NL" dirty="0"/>
              <a:t> Sciences Groningen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3919311"/>
            <a:ext cx="7560840" cy="191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 err="1"/>
              <a:t>Subtitle</a:t>
            </a:r>
            <a:r>
              <a:rPr lang="nl-NL" dirty="0"/>
              <a:t> or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823" y="375696"/>
            <a:ext cx="3181874" cy="6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5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1544400"/>
            <a:ext cx="7858800" cy="30795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</a:t>
            </a:r>
            <a:r>
              <a:rPr lang="nl-NL" dirty="0"/>
              <a:t> of the model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645590"/>
            <a:ext cx="7786800" cy="48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136883"/>
            <a:ext cx="7786800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 err="1"/>
              <a:t>Subtitle</a:t>
            </a:r>
            <a:r>
              <a:rPr lang="nl-NL" dirty="0"/>
              <a:t> or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explanations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192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subtitle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37902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05979"/>
            <a:ext cx="7776864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88024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55576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48219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7" y="627534"/>
            <a:ext cx="270993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627534"/>
            <a:ext cx="4957390" cy="396708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5577" y="1491630"/>
            <a:ext cx="2709937" cy="3102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34439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Image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135080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6CD9-C2CC-4199-AB71-7261D5E55E4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E1E9-2FE6-46E8-A08D-2A59F7D226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07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575100"/>
            <a:ext cx="3538320" cy="23206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Bumperslide</a:t>
            </a:r>
            <a:br>
              <a:rPr lang="nl-NL" dirty="0"/>
            </a:br>
            <a:r>
              <a:rPr lang="nl-NL" dirty="0"/>
              <a:t>(max. 3 </a:t>
            </a:r>
            <a:r>
              <a:rPr lang="nl-NL" dirty="0" err="1"/>
              <a:t>lines</a:t>
            </a:r>
            <a:r>
              <a:rPr lang="nl-NL" dirty="0"/>
              <a:t>)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3057804"/>
            <a:ext cx="3538320" cy="156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6685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35696" y="438727"/>
            <a:ext cx="5616624" cy="25650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 baseline="0">
                <a:solidFill>
                  <a:srgbClr val="444444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 baseline="0">
                <a:solidFill>
                  <a:srgbClr val="343434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219624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3245223"/>
            <a:ext cx="7560448" cy="6495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, Hanze University of </a:t>
            </a:r>
            <a:r>
              <a:rPr lang="nl-NL" dirty="0" err="1"/>
              <a:t>Applied</a:t>
            </a:r>
            <a:r>
              <a:rPr lang="nl-NL" dirty="0"/>
              <a:t> Sciences Groningen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3919311"/>
            <a:ext cx="7560840" cy="191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 err="1"/>
              <a:t>Subtitle</a:t>
            </a:r>
            <a:r>
              <a:rPr lang="nl-NL" dirty="0"/>
              <a:t> or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823" y="375696"/>
            <a:ext cx="3181874" cy="6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658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3919311"/>
            <a:ext cx="7560840" cy="191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 err="1"/>
              <a:t>Subtitle</a:t>
            </a:r>
            <a:r>
              <a:rPr lang="nl-NL" dirty="0"/>
              <a:t> or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3245223"/>
            <a:ext cx="7560448" cy="6495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, Hanze University of </a:t>
            </a:r>
            <a:r>
              <a:rPr lang="nl-NL" dirty="0" err="1"/>
              <a:t>Applied</a:t>
            </a:r>
            <a:r>
              <a:rPr lang="nl-NL" dirty="0"/>
              <a:t> Sciences Groningen</a:t>
            </a:r>
          </a:p>
        </p:txBody>
      </p:sp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20" y="356387"/>
            <a:ext cx="3181874" cy="67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16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3919311"/>
            <a:ext cx="7560840" cy="191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 err="1"/>
              <a:t>Subtitle</a:t>
            </a:r>
            <a:r>
              <a:rPr lang="nl-NL" dirty="0"/>
              <a:t> or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3245223"/>
            <a:ext cx="7560448" cy="6495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, Hanze University of </a:t>
            </a:r>
            <a:r>
              <a:rPr lang="nl-NL" dirty="0" err="1"/>
              <a:t>Applied</a:t>
            </a:r>
            <a:r>
              <a:rPr lang="nl-NL" dirty="0"/>
              <a:t> Sciences Groningen</a:t>
            </a:r>
          </a:p>
        </p:txBody>
      </p:sp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20" y="356387"/>
            <a:ext cx="3181874" cy="67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69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9A96CD9-C2CC-4199-AB71-7261D5E55E4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F67E1E9-2FE6-46E8-A08D-2A59F7D226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53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9A96CD9-C2CC-4199-AB71-7261D5E55E4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F67E1E9-2FE6-46E8-A08D-2A59F7D226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5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645590"/>
            <a:ext cx="7786800" cy="48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 baseline="0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1544400"/>
            <a:ext cx="7858800" cy="30795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/>
              <a:buChar char="•"/>
              <a:defRPr sz="180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1800" baseline="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Fitfh</a:t>
            </a:r>
            <a:r>
              <a:rPr lang="nl-NL" dirty="0"/>
              <a:t> level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136883"/>
            <a:ext cx="7786800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 err="1"/>
              <a:t>Subtitle</a:t>
            </a:r>
            <a:r>
              <a:rPr lang="nl-NL" dirty="0"/>
              <a:t> or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explanations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36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 baseline="0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subtitle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414941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483517"/>
            <a:ext cx="7776864" cy="579711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88024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1pPr>
            <a:lvl2pPr>
              <a:buClrTx/>
              <a:defRPr sz="1800">
                <a:solidFill>
                  <a:srgbClr val="444444"/>
                </a:solidFill>
              </a:defRPr>
            </a:lvl2pPr>
            <a:lvl3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3pPr>
            <a:lvl4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4pPr>
            <a:lvl5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55576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 baseline="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 baseline="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85022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7" y="627534"/>
            <a:ext cx="270993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627534"/>
            <a:ext cx="4957390" cy="396708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 baseline="0">
                <a:solidFill>
                  <a:srgbClr val="444444"/>
                </a:solidFill>
              </a:defRPr>
            </a:lvl4pPr>
            <a:lvl5pPr>
              <a:defRPr sz="1800" baseline="0">
                <a:solidFill>
                  <a:srgbClr val="44444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5577" y="1491630"/>
            <a:ext cx="2709937" cy="3102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4444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184129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Image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the </a:t>
            </a:r>
            <a:r>
              <a:rPr lang="nl-NL" dirty="0" err="1"/>
              <a:t>text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981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B100-335E-4F32-8AD9-9BD7B0A02916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393636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0" y="4083918"/>
            <a:ext cx="9180512" cy="10536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873125" y="2859782"/>
            <a:ext cx="7916863" cy="1731962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8748713" y="3147119"/>
            <a:ext cx="431800" cy="1158875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" name="Afbeelding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50" y="4799993"/>
            <a:ext cx="3143500" cy="17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0" descr="Entrance_Logo.pd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77" y="4758085"/>
            <a:ext cx="99691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1" descr="EnergyAcademyEurope logo.pdf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10" y="4795871"/>
            <a:ext cx="1932928" cy="18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B8AE73-DFDA-4E0A-98B9-74970EE3D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8" b="40928"/>
          <a:stretch/>
        </p:blipFill>
        <p:spPr>
          <a:xfrm>
            <a:off x="4355976" y="4770000"/>
            <a:ext cx="1224136" cy="222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C21CD-1358-4B31-ACAB-735ACC218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8" b="40928"/>
          <a:stretch/>
        </p:blipFill>
        <p:spPr>
          <a:xfrm>
            <a:off x="1403648" y="84434"/>
            <a:ext cx="1605303" cy="291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71" r:id="rId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0" y="4767263"/>
            <a:ext cx="32861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7E2B85-7009-974B-B74A-405ACDEC6D7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0" y="4767263"/>
            <a:ext cx="57626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 dirty="0"/>
              <a:t>Date</a:t>
            </a:r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4767263"/>
            <a:ext cx="2736850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 dirty="0"/>
              <a:t>Titel </a:t>
            </a:r>
            <a:r>
              <a:rPr lang="nl-NL" dirty="0" err="1"/>
              <a:t>presentation</a:t>
            </a:r>
            <a:r>
              <a:rPr lang="nl-NL" dirty="0"/>
              <a:t> (via header or </a:t>
            </a:r>
            <a:r>
              <a:rPr lang="nl-NL" dirty="0" err="1"/>
              <a:t>footer</a:t>
            </a:r>
            <a:r>
              <a:rPr lang="nl-NL" dirty="0"/>
              <a:t>)</a:t>
            </a:r>
          </a:p>
        </p:txBody>
      </p:sp>
      <p:pic>
        <p:nvPicPr>
          <p:cNvPr id="4101" name="Afbeelding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840288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755650" y="0"/>
            <a:ext cx="7777163" cy="304800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76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0" y="4767263"/>
            <a:ext cx="32861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EC721A-56B0-2C49-94EF-4C5200ED535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0" y="4767263"/>
            <a:ext cx="57626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61901D-8C78-CC4F-9B31-DB2A79A115F5}" type="datetime1">
              <a:rPr lang="nl-NL"/>
              <a:pPr>
                <a:defRPr/>
              </a:pPr>
              <a:t>5-5-2022</a:t>
            </a:fld>
            <a:endParaRPr lang="nl-NL" dirty="0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4767263"/>
            <a:ext cx="2736850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  <p:sp>
        <p:nvSpPr>
          <p:cNvPr id="7" name="Rechthoek 6"/>
          <p:cNvSpPr/>
          <p:nvPr/>
        </p:nvSpPr>
        <p:spPr>
          <a:xfrm>
            <a:off x="755650" y="0"/>
            <a:ext cx="7777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126" name="Afbeelding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840288"/>
            <a:ext cx="31178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2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EE7F00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 bwMode="auto">
          <a:xfrm rot="16200000">
            <a:off x="-1312862" y="2263774"/>
            <a:ext cx="3225800" cy="615951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8"/>
          <p:cNvSpPr/>
          <p:nvPr/>
        </p:nvSpPr>
        <p:spPr bwMode="auto">
          <a:xfrm rot="16200000">
            <a:off x="225426" y="433387"/>
            <a:ext cx="4552950" cy="4276725"/>
          </a:xfrm>
          <a:prstGeom prst="rect">
            <a:avLst/>
          </a:prstGeom>
          <a:solidFill>
            <a:srgbClr val="343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148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840288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6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eperen 2"/>
          <p:cNvGrpSpPr>
            <a:grpSpLocks/>
          </p:cNvGrpSpPr>
          <p:nvPr/>
        </p:nvGrpSpPr>
        <p:grpSpPr bwMode="auto">
          <a:xfrm>
            <a:off x="1692275" y="0"/>
            <a:ext cx="5903913" cy="3122613"/>
            <a:chOff x="1692275" y="0"/>
            <a:chExt cx="5903913" cy="4162425"/>
          </a:xfrm>
        </p:grpSpPr>
        <p:sp>
          <p:nvSpPr>
            <p:cNvPr id="2" name="Rechthoek 1"/>
            <p:cNvSpPr/>
            <p:nvPr userDrawn="1"/>
          </p:nvSpPr>
          <p:spPr bwMode="auto">
            <a:xfrm>
              <a:off x="2555875" y="0"/>
              <a:ext cx="4132263" cy="5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>
              <a:off x="1692275" y="416878"/>
              <a:ext cx="5903913" cy="3745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7171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840288"/>
            <a:ext cx="31623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0" y="4083918"/>
            <a:ext cx="9180512" cy="10536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873125" y="2859782"/>
            <a:ext cx="7916863" cy="1731962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8748713" y="3147119"/>
            <a:ext cx="431800" cy="1158875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" name="Afbeelding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50" y="4799993"/>
            <a:ext cx="3143500" cy="17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0" descr="Entrance_Logo.pd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77" y="4758085"/>
            <a:ext cx="99691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1" descr="EnergyAcademyEurope logo.pdf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10" y="4795871"/>
            <a:ext cx="1932928" cy="18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5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424" y="3245223"/>
            <a:ext cx="7962080" cy="649512"/>
          </a:xfrm>
        </p:spPr>
        <p:txBody>
          <a:bodyPr/>
          <a:lstStyle/>
          <a:p>
            <a:r>
              <a:rPr lang="nl-NL" dirty="0"/>
              <a:t>Op zoek naar een proefwijk voor onderzoek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Kathelijne Bouw – 28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87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5648" y="645590"/>
            <a:ext cx="8005608" cy="486000"/>
          </a:xfrm>
        </p:spPr>
        <p:txBody>
          <a:bodyPr/>
          <a:lstStyle/>
          <a:p>
            <a:r>
              <a:rPr lang="nl-NL" dirty="0"/>
              <a:t>Warmtetransitie in de gebouwde omgeving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5648" y="1544400"/>
            <a:ext cx="7930808" cy="3079578"/>
          </a:xfrm>
        </p:spPr>
        <p:txBody>
          <a:bodyPr/>
          <a:lstStyle/>
          <a:p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methodologie</a:t>
            </a:r>
            <a:r>
              <a:rPr lang="en-US" dirty="0"/>
              <a:t> </a:t>
            </a:r>
            <a:r>
              <a:rPr lang="en-US" dirty="0" err="1"/>
              <a:t>energieplanning</a:t>
            </a:r>
            <a:r>
              <a:rPr lang="en-US" dirty="0"/>
              <a:t> op </a:t>
            </a:r>
            <a:r>
              <a:rPr lang="en-US" dirty="0" err="1"/>
              <a:t>wijkniveau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Systeemanalyse</a:t>
            </a:r>
            <a:r>
              <a:rPr lang="en-US" dirty="0"/>
              <a:t> met focus op </a:t>
            </a:r>
            <a:r>
              <a:rPr lang="en-US" dirty="0" err="1"/>
              <a:t>warmte</a:t>
            </a:r>
            <a:endParaRPr lang="en-US" dirty="0"/>
          </a:p>
          <a:p>
            <a:pPr lvl="1"/>
            <a:r>
              <a:rPr lang="en-US" dirty="0" err="1"/>
              <a:t>Integrale</a:t>
            </a:r>
            <a:r>
              <a:rPr lang="en-US" dirty="0"/>
              <a:t> </a:t>
            </a:r>
            <a:r>
              <a:rPr lang="en-US" dirty="0" err="1"/>
              <a:t>aanpak</a:t>
            </a:r>
            <a:r>
              <a:rPr lang="en-US" dirty="0"/>
              <a:t> (</a:t>
            </a:r>
            <a:r>
              <a:rPr lang="en-US" dirty="0" err="1"/>
              <a:t>sociaal</a:t>
            </a:r>
            <a:r>
              <a:rPr lang="en-US" dirty="0"/>
              <a:t> + </a:t>
            </a:r>
            <a:r>
              <a:rPr lang="en-US" dirty="0" err="1"/>
              <a:t>technisch-economisch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Multi-stakeholder context</a:t>
            </a:r>
          </a:p>
          <a:p>
            <a:r>
              <a:rPr lang="en-US" dirty="0" err="1"/>
              <a:t>Testen</a:t>
            </a:r>
            <a:r>
              <a:rPr lang="en-US" dirty="0"/>
              <a:t> van de </a:t>
            </a:r>
            <a:r>
              <a:rPr lang="en-US" dirty="0" err="1"/>
              <a:t>methodologie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proefwijk</a:t>
            </a:r>
            <a:endParaRPr lang="en-US" dirty="0"/>
          </a:p>
          <a:p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6168" y="1136883"/>
            <a:ext cx="7786800" cy="270000"/>
          </a:xfrm>
        </p:spPr>
        <p:txBody>
          <a:bodyPr/>
          <a:lstStyle/>
          <a:p>
            <a:r>
              <a:rPr lang="nl-NL" dirty="0"/>
              <a:t>PhD Kathelijne Bouw (Hanzehogeschool Groningen)</a:t>
            </a:r>
          </a:p>
        </p:txBody>
      </p:sp>
      <p:sp>
        <p:nvSpPr>
          <p:cNvPr id="2" name="AutoShape 2" descr="Afbeeldingsresultaat voor aardgasvrije wij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D8489-27F5-1665-A63C-DB25312A3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67837"/>
            <a:ext cx="7120856" cy="16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1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428DF-4403-4A5D-125E-24C406DA9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48" y="627534"/>
            <a:ext cx="7858800" cy="39964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b="1" dirty="0">
                <a:solidFill>
                  <a:srgbClr val="E86A16"/>
                </a:solidFill>
              </a:rPr>
              <a:t>warmtepompen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>
                <a:solidFill>
                  <a:srgbClr val="E86A16"/>
                </a:solidFill>
              </a:rPr>
              <a:t>warmtenetten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>
                <a:solidFill>
                  <a:srgbClr val="E86A16"/>
                </a:solidFill>
              </a:rPr>
              <a:t>zonneboilers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>
                <a:solidFill>
                  <a:srgbClr val="E86A16"/>
                </a:solidFill>
              </a:rPr>
              <a:t>isolatie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>
                <a:solidFill>
                  <a:srgbClr val="E86A16"/>
                </a:solidFill>
              </a:rPr>
              <a:t>hybride warmtepompen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>
                <a:solidFill>
                  <a:srgbClr val="E86A16"/>
                </a:solidFill>
              </a:rPr>
              <a:t>groen gas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>
                <a:solidFill>
                  <a:srgbClr val="E86A16"/>
                </a:solidFill>
              </a:rPr>
              <a:t>waterstof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>
                <a:solidFill>
                  <a:srgbClr val="E86A16"/>
                </a:solidFill>
              </a:rPr>
              <a:t>zonnepanelen</a:t>
            </a:r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9170A7-312E-8124-88B9-28DF10524C06}"/>
              </a:ext>
            </a:extLst>
          </p:cNvPr>
          <p:cNvCxnSpPr>
            <a:cxnSpLocks/>
          </p:cNvCxnSpPr>
          <p:nvPr/>
        </p:nvCxnSpPr>
        <p:spPr>
          <a:xfrm>
            <a:off x="3563888" y="843558"/>
            <a:ext cx="3168352" cy="1368152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DCB4BF-25BD-BBFA-E522-B8A5D4DA6686}"/>
              </a:ext>
            </a:extLst>
          </p:cNvPr>
          <p:cNvCxnSpPr>
            <a:cxnSpLocks/>
          </p:cNvCxnSpPr>
          <p:nvPr/>
        </p:nvCxnSpPr>
        <p:spPr>
          <a:xfrm>
            <a:off x="3563888" y="1347614"/>
            <a:ext cx="3168352" cy="972108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54944A-AA86-A2D4-ADB1-1FB0DB576219}"/>
              </a:ext>
            </a:extLst>
          </p:cNvPr>
          <p:cNvCxnSpPr>
            <a:cxnSpLocks/>
          </p:cNvCxnSpPr>
          <p:nvPr/>
        </p:nvCxnSpPr>
        <p:spPr>
          <a:xfrm>
            <a:off x="3563888" y="1779662"/>
            <a:ext cx="3168352" cy="54006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FC5922-A8CC-C49C-6D3E-DA9219BF017B}"/>
              </a:ext>
            </a:extLst>
          </p:cNvPr>
          <p:cNvCxnSpPr>
            <a:cxnSpLocks/>
          </p:cNvCxnSpPr>
          <p:nvPr/>
        </p:nvCxnSpPr>
        <p:spPr>
          <a:xfrm>
            <a:off x="3563888" y="2319722"/>
            <a:ext cx="3168352" cy="72008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37D84-0CBE-B036-CE57-49E20FD87F54}"/>
              </a:ext>
            </a:extLst>
          </p:cNvPr>
          <p:cNvCxnSpPr>
            <a:cxnSpLocks/>
          </p:cNvCxnSpPr>
          <p:nvPr/>
        </p:nvCxnSpPr>
        <p:spPr>
          <a:xfrm flipV="1">
            <a:off x="3563888" y="2499742"/>
            <a:ext cx="3168352" cy="288033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DC78AD-3C55-1CA7-F3B4-6E56D98DD339}"/>
              </a:ext>
            </a:extLst>
          </p:cNvPr>
          <p:cNvCxnSpPr>
            <a:cxnSpLocks/>
          </p:cNvCxnSpPr>
          <p:nvPr/>
        </p:nvCxnSpPr>
        <p:spPr>
          <a:xfrm flipV="1">
            <a:off x="3563888" y="2625756"/>
            <a:ext cx="3168352" cy="576064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7E7FF9-AC4E-6325-7FAD-14B53DE9DA5F}"/>
              </a:ext>
            </a:extLst>
          </p:cNvPr>
          <p:cNvCxnSpPr>
            <a:cxnSpLocks/>
          </p:cNvCxnSpPr>
          <p:nvPr/>
        </p:nvCxnSpPr>
        <p:spPr>
          <a:xfrm flipV="1">
            <a:off x="3563888" y="2715766"/>
            <a:ext cx="3168352" cy="936104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13CDD4-80B2-54D4-DA97-04464D34C2A5}"/>
              </a:ext>
            </a:extLst>
          </p:cNvPr>
          <p:cNvCxnSpPr>
            <a:cxnSpLocks/>
          </p:cNvCxnSpPr>
          <p:nvPr/>
        </p:nvCxnSpPr>
        <p:spPr>
          <a:xfrm flipV="1">
            <a:off x="3563888" y="2823778"/>
            <a:ext cx="3168352" cy="1332148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A35A44E-055A-6B2C-8913-C9857721A246}"/>
              </a:ext>
            </a:extLst>
          </p:cNvPr>
          <p:cNvSpPr txBox="1"/>
          <p:nvPr/>
        </p:nvSpPr>
        <p:spPr>
          <a:xfrm>
            <a:off x="6758761" y="794238"/>
            <a:ext cx="16561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0" b="1" dirty="0">
                <a:solidFill>
                  <a:srgbClr val="EE7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489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6B01A7-886F-42C1-B4CD-F7F8C36D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Toolbox</a:t>
            </a:r>
            <a:endParaRPr lang="nl-NL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83A8E5-395D-45AE-8043-EC6B45C5FDA1}"/>
              </a:ext>
            </a:extLst>
          </p:cNvPr>
          <p:cNvGrpSpPr/>
          <p:nvPr/>
        </p:nvGrpSpPr>
        <p:grpSpPr>
          <a:xfrm>
            <a:off x="1160537" y="621322"/>
            <a:ext cx="5040560" cy="4004628"/>
            <a:chOff x="2483768" y="771550"/>
            <a:chExt cx="4784260" cy="38010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AA03335-BD85-46F0-8ACA-EBF829A7BE39}"/>
                </a:ext>
              </a:extLst>
            </p:cNvPr>
            <p:cNvSpPr/>
            <p:nvPr/>
          </p:nvSpPr>
          <p:spPr>
            <a:xfrm>
              <a:off x="4090614" y="771550"/>
              <a:ext cx="1570567" cy="1344886"/>
            </a:xfrm>
            <a:prstGeom prst="roundRect">
              <a:avLst/>
            </a:prstGeom>
            <a:solidFill>
              <a:srgbClr val="E86A16"/>
            </a:solidFill>
            <a:ln w="57150">
              <a:solidFill>
                <a:srgbClr val="E86A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96A89AD-79E5-4AF3-9498-AB02AC76075A}"/>
                </a:ext>
              </a:extLst>
            </p:cNvPr>
            <p:cNvSpPr/>
            <p:nvPr/>
          </p:nvSpPr>
          <p:spPr>
            <a:xfrm>
              <a:off x="4277866" y="924779"/>
              <a:ext cx="1196065" cy="111063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6A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59D18DC-AFDC-4CC6-85ED-CB96DBAC1127}"/>
                </a:ext>
              </a:extLst>
            </p:cNvPr>
            <p:cNvSpPr/>
            <p:nvPr/>
          </p:nvSpPr>
          <p:spPr>
            <a:xfrm>
              <a:off x="2483768" y="1446598"/>
              <a:ext cx="4784260" cy="3125955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rgbClr val="E86A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3EF605B-35E7-46FC-91E4-CEB24F7303E7}"/>
                </a:ext>
              </a:extLst>
            </p:cNvPr>
            <p:cNvCxnSpPr>
              <a:cxnSpLocks/>
            </p:cNvCxnSpPr>
            <p:nvPr/>
          </p:nvCxnSpPr>
          <p:spPr>
            <a:xfrm>
              <a:off x="2544617" y="2582062"/>
              <a:ext cx="4662560" cy="0"/>
            </a:xfrm>
            <a:prstGeom prst="line">
              <a:avLst/>
            </a:prstGeom>
            <a:ln w="88900">
              <a:solidFill>
                <a:srgbClr val="E86A1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F85FE6-B8F6-42F6-95B5-E8FAA08C70F1}"/>
                </a:ext>
              </a:extLst>
            </p:cNvPr>
            <p:cNvSpPr/>
            <p:nvPr/>
          </p:nvSpPr>
          <p:spPr>
            <a:xfrm>
              <a:off x="4561014" y="2196354"/>
              <a:ext cx="629766" cy="773871"/>
            </a:xfrm>
            <a:prstGeom prst="roundRect">
              <a:avLst>
                <a:gd name="adj" fmla="val 12746"/>
              </a:avLst>
            </a:prstGeom>
            <a:solidFill>
              <a:schemeClr val="bg1"/>
            </a:solidFill>
            <a:ln w="127000">
              <a:solidFill>
                <a:srgbClr val="E86A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CF5DCE-F89B-427A-BA6E-4AE79F65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09" y="1814218"/>
            <a:ext cx="1667069" cy="557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/>
              <a:t>Rekenmodel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57460EB2-D19C-4114-B6A6-ADDE9E94F9F0}"/>
              </a:ext>
            </a:extLst>
          </p:cNvPr>
          <p:cNvSpPr txBox="1">
            <a:spLocks/>
          </p:cNvSpPr>
          <p:nvPr/>
        </p:nvSpPr>
        <p:spPr>
          <a:xfrm>
            <a:off x="2648374" y="3002814"/>
            <a:ext cx="1862836" cy="9367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800" kern="1200" baseline="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b="1" baseline="0" dirty="0"/>
              <a:t>Survey sociale factoren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B80EE297-1B7D-4919-A9FF-9DDBC5DDF80B}"/>
              </a:ext>
            </a:extLst>
          </p:cNvPr>
          <p:cNvSpPr txBox="1">
            <a:spLocks/>
          </p:cNvSpPr>
          <p:nvPr/>
        </p:nvSpPr>
        <p:spPr>
          <a:xfrm>
            <a:off x="4097353" y="3403633"/>
            <a:ext cx="1966536" cy="1080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800" kern="1200" baseline="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b="1" baseline="0" dirty="0"/>
              <a:t>Survey technische voorkeuren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C7DEC7-3ED1-48C1-85F4-04C805CEAF75}"/>
              </a:ext>
            </a:extLst>
          </p:cNvPr>
          <p:cNvSpPr txBox="1">
            <a:spLocks/>
          </p:cNvSpPr>
          <p:nvPr/>
        </p:nvSpPr>
        <p:spPr>
          <a:xfrm>
            <a:off x="4365268" y="1604288"/>
            <a:ext cx="1709449" cy="690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800" kern="1200" baseline="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b="1" baseline="0" dirty="0"/>
              <a:t>Design workshops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D660CC5D-2C95-4969-9058-B55D8DAE6CD9}"/>
              </a:ext>
            </a:extLst>
          </p:cNvPr>
          <p:cNvSpPr txBox="1">
            <a:spLocks/>
          </p:cNvSpPr>
          <p:nvPr/>
        </p:nvSpPr>
        <p:spPr>
          <a:xfrm>
            <a:off x="1304713" y="3774352"/>
            <a:ext cx="2206475" cy="846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800" kern="1200" baseline="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sz="1800" kern="1200">
                <a:solidFill>
                  <a:srgbClr val="444444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b="1" baseline="0" dirty="0"/>
              <a:t>Sociale netwerkanalyse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E2CA51-E6C2-4E39-95C8-FD721018A946}"/>
              </a:ext>
            </a:extLst>
          </p:cNvPr>
          <p:cNvGrpSpPr>
            <a:grpSpLocks noChangeAspect="1"/>
          </p:cNvGrpSpPr>
          <p:nvPr/>
        </p:nvGrpSpPr>
        <p:grpSpPr>
          <a:xfrm>
            <a:off x="6335670" y="856945"/>
            <a:ext cx="2697005" cy="3763439"/>
            <a:chOff x="1867481" y="1131590"/>
            <a:chExt cx="2803564" cy="39121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D502C8B-00D7-4B70-901B-F33F33AEE5CF}"/>
                </a:ext>
              </a:extLst>
            </p:cNvPr>
            <p:cNvGrpSpPr/>
            <p:nvPr/>
          </p:nvGrpSpPr>
          <p:grpSpPr>
            <a:xfrm>
              <a:off x="2915816" y="1131590"/>
              <a:ext cx="1620180" cy="584775"/>
              <a:chOff x="2769267" y="1897405"/>
              <a:chExt cx="1620180" cy="5847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46466E-5345-49A1-9516-332D5E9F2EDF}"/>
                  </a:ext>
                </a:extLst>
              </p:cNvPr>
              <p:cNvSpPr/>
              <p:nvPr/>
            </p:nvSpPr>
            <p:spPr>
              <a:xfrm>
                <a:off x="2769267" y="1897405"/>
                <a:ext cx="1620180" cy="5847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899F1ED-D156-48B0-AEEB-0024149228B8}"/>
                  </a:ext>
                </a:extLst>
              </p:cNvPr>
              <p:cNvSpPr txBox="1"/>
              <p:nvPr/>
            </p:nvSpPr>
            <p:spPr>
              <a:xfrm>
                <a:off x="2986558" y="1923678"/>
                <a:ext cx="12241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verkenning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39EC0D1-B8BC-45F9-B19B-F42B7BAB81E5}"/>
                </a:ext>
              </a:extLst>
            </p:cNvPr>
            <p:cNvGrpSpPr/>
            <p:nvPr/>
          </p:nvGrpSpPr>
          <p:grpSpPr>
            <a:xfrm>
              <a:off x="2908734" y="1872178"/>
              <a:ext cx="1620180" cy="676742"/>
              <a:chOff x="4456165" y="2500050"/>
              <a:chExt cx="1620180" cy="67674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91E1867-D2B1-460E-97C1-1C46B85189EA}"/>
                  </a:ext>
                </a:extLst>
              </p:cNvPr>
              <p:cNvSpPr/>
              <p:nvPr/>
            </p:nvSpPr>
            <p:spPr>
              <a:xfrm>
                <a:off x="4456165" y="2592017"/>
                <a:ext cx="1620180" cy="5847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1C8B8E-5D7F-40FF-97B7-0DC2840C951F}"/>
                  </a:ext>
                </a:extLst>
              </p:cNvPr>
              <p:cNvSpPr txBox="1"/>
              <p:nvPr/>
            </p:nvSpPr>
            <p:spPr>
              <a:xfrm>
                <a:off x="4639048" y="2500050"/>
                <a:ext cx="12241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/>
                  <a:t>community scouting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1C8C0C-938C-46CD-AF46-C95BA6B0E109}"/>
                </a:ext>
              </a:extLst>
            </p:cNvPr>
            <p:cNvGrpSpPr/>
            <p:nvPr/>
          </p:nvGrpSpPr>
          <p:grpSpPr>
            <a:xfrm>
              <a:off x="2918220" y="2795339"/>
              <a:ext cx="1620180" cy="584775"/>
              <a:chOff x="2864214" y="3291947"/>
              <a:chExt cx="1620180" cy="58477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C70A93D-DCC6-4C8C-A6DA-B07CF3C1C8A4}"/>
                  </a:ext>
                </a:extLst>
              </p:cNvPr>
              <p:cNvSpPr/>
              <p:nvPr/>
            </p:nvSpPr>
            <p:spPr>
              <a:xfrm>
                <a:off x="2864214" y="3291947"/>
                <a:ext cx="1620180" cy="5847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111EF46-8867-46EA-BDD3-C6473E2BC65B}"/>
                  </a:ext>
                </a:extLst>
              </p:cNvPr>
              <p:cNvSpPr txBox="1"/>
              <p:nvPr/>
            </p:nvSpPr>
            <p:spPr>
              <a:xfrm>
                <a:off x="3119167" y="3326922"/>
                <a:ext cx="1326819" cy="361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modelering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622CE1-0A42-4581-B00B-D1AA02672E31}"/>
                </a:ext>
              </a:extLst>
            </p:cNvPr>
            <p:cNvGrpSpPr/>
            <p:nvPr/>
          </p:nvGrpSpPr>
          <p:grpSpPr>
            <a:xfrm>
              <a:off x="2933430" y="3626533"/>
              <a:ext cx="1620180" cy="584775"/>
              <a:chOff x="2933430" y="3626533"/>
              <a:chExt cx="1620180" cy="58477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B953C94-6160-4415-AA12-7DCED843C87A}"/>
                  </a:ext>
                </a:extLst>
              </p:cNvPr>
              <p:cNvSpPr/>
              <p:nvPr/>
            </p:nvSpPr>
            <p:spPr>
              <a:xfrm>
                <a:off x="2933430" y="3626533"/>
                <a:ext cx="1620180" cy="5847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532F2D-ACB0-4A2F-AB1A-827D33680E4C}"/>
                  </a:ext>
                </a:extLst>
              </p:cNvPr>
              <p:cNvSpPr txBox="1"/>
              <p:nvPr/>
            </p:nvSpPr>
            <p:spPr>
              <a:xfrm>
                <a:off x="3275856" y="3647083"/>
                <a:ext cx="12241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dialoog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8048CC0-2403-4FC0-98C5-EB7569B680EB}"/>
                </a:ext>
              </a:extLst>
            </p:cNvPr>
            <p:cNvGrpSpPr/>
            <p:nvPr/>
          </p:nvGrpSpPr>
          <p:grpSpPr>
            <a:xfrm>
              <a:off x="2942853" y="4458948"/>
              <a:ext cx="1728192" cy="584775"/>
              <a:chOff x="2942853" y="4458948"/>
              <a:chExt cx="1728192" cy="58477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A3C691-FEEE-4F76-A857-5792849DE98D}"/>
                  </a:ext>
                </a:extLst>
              </p:cNvPr>
              <p:cNvSpPr/>
              <p:nvPr/>
            </p:nvSpPr>
            <p:spPr>
              <a:xfrm>
                <a:off x="2951820" y="4458948"/>
                <a:ext cx="1620180" cy="5847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422413-684E-4EAF-81D6-8ADF9D3C4506}"/>
                  </a:ext>
                </a:extLst>
              </p:cNvPr>
              <p:cNvSpPr txBox="1"/>
              <p:nvPr/>
            </p:nvSpPr>
            <p:spPr>
              <a:xfrm>
                <a:off x="2942853" y="4502684"/>
                <a:ext cx="17281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besluitvorming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89A23F-320E-485B-9607-760E44CE3874}"/>
                </a:ext>
              </a:extLst>
            </p:cNvPr>
            <p:cNvSpPr txBox="1"/>
            <p:nvPr/>
          </p:nvSpPr>
          <p:spPr>
            <a:xfrm>
              <a:off x="1867481" y="1174920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Stap 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AA7D84-7886-4F4D-BC4E-09162D8632E4}"/>
                </a:ext>
              </a:extLst>
            </p:cNvPr>
            <p:cNvSpPr txBox="1"/>
            <p:nvPr/>
          </p:nvSpPr>
          <p:spPr>
            <a:xfrm>
              <a:off x="1899850" y="200424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Stap 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829131-325C-4A61-885A-653975248B8A}"/>
                </a:ext>
              </a:extLst>
            </p:cNvPr>
            <p:cNvSpPr txBox="1"/>
            <p:nvPr/>
          </p:nvSpPr>
          <p:spPr>
            <a:xfrm>
              <a:off x="1899850" y="2836803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Stap 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479FE6-C669-451E-8676-DD6F52A9E6C7}"/>
                </a:ext>
              </a:extLst>
            </p:cNvPr>
            <p:cNvSpPr txBox="1"/>
            <p:nvPr/>
          </p:nvSpPr>
          <p:spPr>
            <a:xfrm>
              <a:off x="1918571" y="3673356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Stap 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FDAD83-7278-4605-80F4-07207A8E7F85}"/>
                </a:ext>
              </a:extLst>
            </p:cNvPr>
            <p:cNvSpPr txBox="1"/>
            <p:nvPr/>
          </p:nvSpPr>
          <p:spPr>
            <a:xfrm>
              <a:off x="1922412" y="4502684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Stap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90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B554-EE89-84BC-C9E3-A05A3463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Scenario’s in kaart brengen +vergelijken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D35207-B78B-0472-D80B-53D780506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3159" y="1203598"/>
            <a:ext cx="7719289" cy="351033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9555A-7879-31D8-DC6E-9E88C4741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03" y="1208415"/>
            <a:ext cx="7719289" cy="35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2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3F780BE-957F-F1D2-9B7C-9B6E2F4C2841}"/>
              </a:ext>
            </a:extLst>
          </p:cNvPr>
          <p:cNvSpPr/>
          <p:nvPr/>
        </p:nvSpPr>
        <p:spPr>
          <a:xfrm>
            <a:off x="3007544" y="757258"/>
            <a:ext cx="653416" cy="859244"/>
          </a:xfrm>
          <a:prstGeom prst="rect">
            <a:avLst/>
          </a:prstGeom>
          <a:noFill/>
          <a:ln w="38100">
            <a:solidFill>
              <a:srgbClr val="E86A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2BCB56-E217-9A47-1C68-EC1E56A82A11}"/>
              </a:ext>
            </a:extLst>
          </p:cNvPr>
          <p:cNvGrpSpPr/>
          <p:nvPr/>
        </p:nvGrpSpPr>
        <p:grpSpPr>
          <a:xfrm>
            <a:off x="395536" y="2330431"/>
            <a:ext cx="9076459" cy="1580282"/>
            <a:chOff x="-82670" y="2210443"/>
            <a:chExt cx="9076459" cy="158028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639D004-4E26-7BCF-7B01-4FC5AC9C098A}"/>
                </a:ext>
              </a:extLst>
            </p:cNvPr>
            <p:cNvCxnSpPr>
              <a:cxnSpLocks/>
            </p:cNvCxnSpPr>
            <p:nvPr/>
          </p:nvCxnSpPr>
          <p:spPr>
            <a:xfrm>
              <a:off x="461943" y="2446781"/>
              <a:ext cx="768401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BBF3296-B0F7-FB90-BD3E-6F81830220DD}"/>
                </a:ext>
              </a:extLst>
            </p:cNvPr>
            <p:cNvSpPr/>
            <p:nvPr/>
          </p:nvSpPr>
          <p:spPr>
            <a:xfrm>
              <a:off x="1377210" y="2230757"/>
              <a:ext cx="432048" cy="4320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6F5485-F1AB-1EDD-C512-E99F42982ADD}"/>
                </a:ext>
              </a:extLst>
            </p:cNvPr>
            <p:cNvGrpSpPr/>
            <p:nvPr/>
          </p:nvGrpSpPr>
          <p:grpSpPr>
            <a:xfrm>
              <a:off x="2529338" y="2230757"/>
              <a:ext cx="432048" cy="432048"/>
              <a:chOff x="1409384" y="2495550"/>
              <a:chExt cx="432048" cy="43204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01574D8-D555-E448-794D-FE3B044258C4}"/>
                  </a:ext>
                </a:extLst>
              </p:cNvPr>
              <p:cNvSpPr/>
              <p:nvPr/>
            </p:nvSpPr>
            <p:spPr>
              <a:xfrm>
                <a:off x="1409384" y="2495550"/>
                <a:ext cx="432048" cy="4320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F773AFE-F630-44A4-4A80-6811F0375340}"/>
                  </a:ext>
                </a:extLst>
              </p:cNvPr>
              <p:cNvSpPr/>
              <p:nvPr/>
            </p:nvSpPr>
            <p:spPr>
              <a:xfrm>
                <a:off x="1485584" y="2571750"/>
                <a:ext cx="279648" cy="2796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BBBE62-CF81-072C-5BC9-FE5C33CF7654}"/>
                </a:ext>
              </a:extLst>
            </p:cNvPr>
            <p:cNvGrpSpPr/>
            <p:nvPr/>
          </p:nvGrpSpPr>
          <p:grpSpPr>
            <a:xfrm>
              <a:off x="3825482" y="2230757"/>
              <a:ext cx="432048" cy="432048"/>
              <a:chOff x="1409384" y="2495550"/>
              <a:chExt cx="432048" cy="43204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0DB2006-028C-5DF2-5E60-857CAD934199}"/>
                  </a:ext>
                </a:extLst>
              </p:cNvPr>
              <p:cNvSpPr/>
              <p:nvPr/>
            </p:nvSpPr>
            <p:spPr>
              <a:xfrm>
                <a:off x="1409384" y="2495550"/>
                <a:ext cx="432048" cy="4320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B38EF17-02D8-3AB8-270F-4BEF664033E5}"/>
                  </a:ext>
                </a:extLst>
              </p:cNvPr>
              <p:cNvSpPr/>
              <p:nvPr/>
            </p:nvSpPr>
            <p:spPr>
              <a:xfrm>
                <a:off x="1485584" y="2571750"/>
                <a:ext cx="279648" cy="2796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E830585-874C-A389-F7FD-BA6EE27D2C44}"/>
                </a:ext>
              </a:extLst>
            </p:cNvPr>
            <p:cNvGrpSpPr/>
            <p:nvPr/>
          </p:nvGrpSpPr>
          <p:grpSpPr>
            <a:xfrm>
              <a:off x="5121626" y="2216053"/>
              <a:ext cx="432048" cy="432048"/>
              <a:chOff x="1409384" y="2495550"/>
              <a:chExt cx="432048" cy="43204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4773A66-76C4-8AA8-F24C-545BC68E1CF0}"/>
                  </a:ext>
                </a:extLst>
              </p:cNvPr>
              <p:cNvSpPr/>
              <p:nvPr/>
            </p:nvSpPr>
            <p:spPr>
              <a:xfrm>
                <a:off x="1409384" y="2495550"/>
                <a:ext cx="432048" cy="4320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AA9E031-9A0C-7D7B-6AD2-769FE34CF75A}"/>
                  </a:ext>
                </a:extLst>
              </p:cNvPr>
              <p:cNvSpPr/>
              <p:nvPr/>
            </p:nvSpPr>
            <p:spPr>
              <a:xfrm>
                <a:off x="1485584" y="2571750"/>
                <a:ext cx="279648" cy="2796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CA1054-32BB-3E2D-1DA2-55242A476B43}"/>
                </a:ext>
              </a:extLst>
            </p:cNvPr>
            <p:cNvGrpSpPr/>
            <p:nvPr/>
          </p:nvGrpSpPr>
          <p:grpSpPr>
            <a:xfrm>
              <a:off x="6417770" y="2216053"/>
              <a:ext cx="432048" cy="432048"/>
              <a:chOff x="1409384" y="2495550"/>
              <a:chExt cx="432048" cy="43204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140AD5E-97C0-8DBD-13A5-95CD9FF7D1A3}"/>
                  </a:ext>
                </a:extLst>
              </p:cNvPr>
              <p:cNvSpPr/>
              <p:nvPr/>
            </p:nvSpPr>
            <p:spPr>
              <a:xfrm>
                <a:off x="1409384" y="2495550"/>
                <a:ext cx="432048" cy="43204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C202735-6DF2-B7F0-F3F7-66B00903E013}"/>
                  </a:ext>
                </a:extLst>
              </p:cNvPr>
              <p:cNvSpPr/>
              <p:nvPr/>
            </p:nvSpPr>
            <p:spPr>
              <a:xfrm>
                <a:off x="1485584" y="2571750"/>
                <a:ext cx="279648" cy="2796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F226F32-16C8-0FD9-A80D-835D78F4A329}"/>
                </a:ext>
              </a:extLst>
            </p:cNvPr>
            <p:cNvSpPr/>
            <p:nvPr/>
          </p:nvSpPr>
          <p:spPr>
            <a:xfrm>
              <a:off x="7713914" y="2210443"/>
              <a:ext cx="432048" cy="4320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465D37-143E-D77C-D71C-C8888F43462F}"/>
                </a:ext>
              </a:extLst>
            </p:cNvPr>
            <p:cNvSpPr txBox="1"/>
            <p:nvPr/>
          </p:nvSpPr>
          <p:spPr>
            <a:xfrm rot="18900000">
              <a:off x="-82670" y="2724255"/>
              <a:ext cx="688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Start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1FE5F1-72CE-EE13-0B80-1F5F4FC3370E}"/>
                </a:ext>
              </a:extLst>
            </p:cNvPr>
            <p:cNvSpPr txBox="1"/>
            <p:nvPr/>
          </p:nvSpPr>
          <p:spPr>
            <a:xfrm rot="18900000">
              <a:off x="1223046" y="3106142"/>
              <a:ext cx="19047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Sociaal wijkprofiel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C839B6-A3FF-B5B9-D834-ED6F62387B75}"/>
                </a:ext>
              </a:extLst>
            </p:cNvPr>
            <p:cNvSpPr txBox="1"/>
            <p:nvPr/>
          </p:nvSpPr>
          <p:spPr>
            <a:xfrm rot="18900000">
              <a:off x="2128976" y="3288832"/>
              <a:ext cx="23272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Technische voorkeuren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31C83D-0B94-1C76-0DE2-D6A23AC16B02}"/>
                </a:ext>
              </a:extLst>
            </p:cNvPr>
            <p:cNvSpPr txBox="1"/>
            <p:nvPr/>
          </p:nvSpPr>
          <p:spPr>
            <a:xfrm rot="18900000">
              <a:off x="3317314" y="3365593"/>
              <a:ext cx="24073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Workshop wijkscenario’s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50620E-EACA-FB2E-29A3-7D9414C7520B}"/>
                </a:ext>
              </a:extLst>
            </p:cNvPr>
            <p:cNvSpPr txBox="1"/>
            <p:nvPr/>
          </p:nvSpPr>
          <p:spPr>
            <a:xfrm rot="18900000">
              <a:off x="4356647" y="3452171"/>
              <a:ext cx="2664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Workshop samen beslissen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15A237-805E-A65B-03F1-81A96D0FE89E}"/>
                </a:ext>
              </a:extLst>
            </p:cNvPr>
            <p:cNvSpPr txBox="1"/>
            <p:nvPr/>
          </p:nvSpPr>
          <p:spPr>
            <a:xfrm rot="18900000">
              <a:off x="6586440" y="2780220"/>
              <a:ext cx="2407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Concreet plan + vervolgstappen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777B8814-C339-B961-587E-68063DF7DC7E}"/>
              </a:ext>
            </a:extLst>
          </p:cNvPr>
          <p:cNvSpPr/>
          <p:nvPr/>
        </p:nvSpPr>
        <p:spPr>
          <a:xfrm>
            <a:off x="724125" y="2350745"/>
            <a:ext cx="432048" cy="4320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A4DA32-1D27-9D5D-2937-F1D5DA9F79E6}"/>
              </a:ext>
            </a:extLst>
          </p:cNvPr>
          <p:cNvSpPr txBox="1"/>
          <p:nvPr/>
        </p:nvSpPr>
        <p:spPr>
          <a:xfrm rot="18900000">
            <a:off x="74301" y="3379168"/>
            <a:ext cx="241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Sociale netwerkanalyse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E931C2-8EC5-8C66-FFB2-C37A9E9F05A7}"/>
              </a:ext>
            </a:extLst>
          </p:cNvPr>
          <p:cNvSpPr txBox="1"/>
          <p:nvPr/>
        </p:nvSpPr>
        <p:spPr>
          <a:xfrm>
            <a:off x="2819565" y="1702802"/>
            <a:ext cx="1032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86A16"/>
                </a:solidFill>
              </a:rPr>
              <a:t>mei-juni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A7D6CF-2804-E1E4-B390-11DA57B284A3}"/>
              </a:ext>
            </a:extLst>
          </p:cNvPr>
          <p:cNvSpPr txBox="1"/>
          <p:nvPr/>
        </p:nvSpPr>
        <p:spPr>
          <a:xfrm>
            <a:off x="4274942" y="1708624"/>
            <a:ext cx="951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86A16"/>
                </a:solidFill>
              </a:rPr>
              <a:t>juli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D29145-40F2-D45F-40C3-FBE20D6FB647}"/>
              </a:ext>
            </a:extLst>
          </p:cNvPr>
          <p:cNvSpPr txBox="1"/>
          <p:nvPr/>
        </p:nvSpPr>
        <p:spPr>
          <a:xfrm>
            <a:off x="5496008" y="1664726"/>
            <a:ext cx="888339" cy="33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86A16"/>
                </a:solidFill>
              </a:rPr>
              <a:t>sept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C2A966-CCED-2AF3-0244-C5D0C0040221}"/>
              </a:ext>
            </a:extLst>
          </p:cNvPr>
          <p:cNvSpPr txBox="1"/>
          <p:nvPr/>
        </p:nvSpPr>
        <p:spPr>
          <a:xfrm>
            <a:off x="6807654" y="1664726"/>
            <a:ext cx="888339" cy="33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86A16"/>
                </a:solidFill>
              </a:rPr>
              <a:t>sept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D2D38E-63FF-4A2B-B2E7-826C4235726D}"/>
              </a:ext>
            </a:extLst>
          </p:cNvPr>
          <p:cNvSpPr txBox="1"/>
          <p:nvPr/>
        </p:nvSpPr>
        <p:spPr>
          <a:xfrm>
            <a:off x="8141157" y="1683698"/>
            <a:ext cx="888339" cy="33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86A16"/>
                </a:solidFill>
              </a:rPr>
              <a:t>okt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BFC79F-5F86-D8F4-86E6-1556814220F2}"/>
              </a:ext>
            </a:extLst>
          </p:cNvPr>
          <p:cNvSpPr/>
          <p:nvPr/>
        </p:nvSpPr>
        <p:spPr>
          <a:xfrm>
            <a:off x="2915816" y="843558"/>
            <a:ext cx="653416" cy="859244"/>
          </a:xfrm>
          <a:prstGeom prst="rect">
            <a:avLst/>
          </a:prstGeom>
          <a:solidFill>
            <a:schemeClr val="bg1"/>
          </a:solidFill>
          <a:ln w="38100">
            <a:solidFill>
              <a:srgbClr val="E86A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Survey Icon Vector Art, Icons, and Graphics for Free Download">
            <a:extLst>
              <a:ext uri="{FF2B5EF4-FFF2-40B4-BE49-F238E27FC236}">
                <a16:creationId xmlns:a16="http://schemas.microsoft.com/office/drawing/2014/main" id="{F8B38D49-3F99-1925-2365-F69140B9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08" y="517818"/>
            <a:ext cx="1341691" cy="13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urvey Icon Vector Art, Icons, and Graphics for Free Download">
            <a:extLst>
              <a:ext uri="{FF2B5EF4-FFF2-40B4-BE49-F238E27FC236}">
                <a16:creationId xmlns:a16="http://schemas.microsoft.com/office/drawing/2014/main" id="{F7A97709-3548-5A1E-0D3F-02D132B9A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46" y="528572"/>
            <a:ext cx="1341691" cy="13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269EFCA-854B-0127-97B4-F76A3DAA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472" y="638152"/>
            <a:ext cx="1078547" cy="107854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CC738EB-A2E4-0718-D3F5-79681158B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376" y="610209"/>
            <a:ext cx="1078547" cy="107854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57B4D53-3171-F80E-E611-54246ABEF613}"/>
              </a:ext>
            </a:extLst>
          </p:cNvPr>
          <p:cNvSpPr txBox="1"/>
          <p:nvPr/>
        </p:nvSpPr>
        <p:spPr>
          <a:xfrm>
            <a:off x="1826138" y="1718733"/>
            <a:ext cx="656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E86A16"/>
                </a:solidFill>
              </a:rPr>
              <a:t>mei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1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1784F2-E038-4A44-A304-B1DEEEF6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dirty="0"/>
              <a:t>Contact: k.bouw@pl.hanze.nl</a:t>
            </a:r>
          </a:p>
        </p:txBody>
      </p:sp>
    </p:spTree>
    <p:extLst>
      <p:ext uri="{BB962C8B-B14F-4D97-AF65-F5344CB8AC3E}">
        <p14:creationId xmlns:p14="http://schemas.microsoft.com/office/powerpoint/2010/main" val="2699523576"/>
      </p:ext>
    </p:extLst>
  </p:cSld>
  <p:clrMapOvr>
    <a:masterClrMapping/>
  </p:clrMapOvr>
</p:sld>
</file>

<file path=ppt/theme/theme1.xml><?xml version="1.0" encoding="utf-8"?>
<a:theme xmlns:a="http://schemas.openxmlformats.org/drawingml/2006/main" name="DIZ00017 - template-EN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DIZ00017 - template-EN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Hanze Document" ma:contentTypeID="0x010100194284EB75BC4F168DA0FDE9337180AC00C119BB6AACB1F84DA5CFA44E7FA9D4F4" ma:contentTypeVersion="133" ma:contentTypeDescription="" ma:contentTypeScope="" ma:versionID="ff8939a3218347ea8d88c546409faf07">
  <xsd:schema xmlns:xsd="http://www.w3.org/2001/XMLSchema" xmlns:xs="http://www.w3.org/2001/XMLSchema" xmlns:p="http://schemas.microsoft.com/office/2006/metadata/properties" xmlns:ns2="e38556bc-565c-4767-b0c6-0ff3d1338292" targetNamespace="http://schemas.microsoft.com/office/2006/metadata/properties" ma:root="true" ma:fieldsID="febc9ee0fc0ba3d0b6bff3198d852474" ns2:_="">
    <xsd:import namespace="e38556bc-565c-4767-b0c6-0ff3d133829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le652170af064db3868fcf1b770f5612" minOccurs="0"/>
                <xsd:element ref="ns2:l3e168e7ff6b42cfaa3bcc3de331c2f0" minOccurs="0"/>
                <xsd:element ref="ns2:lc40581e9e054a82966f9e9fa733bd77" minOccurs="0"/>
                <xsd:element ref="ns2:kbe3a1bf3c8946d199e47d61ba718d2d" minOccurs="0"/>
                <xsd:element ref="ns2:if3e429f5bff441d89ef003a0ff37f3e" minOccurs="0"/>
                <xsd:element ref="ns2:k2deadfb5f12439e8055afa6e810fe7d" minOccurs="0"/>
                <xsd:element ref="ns2:if8ebce84bb64c44af51ddd3374c06cb" minOccurs="0"/>
                <xsd:element ref="ns2:a8ea9519f76c4698838912c050a4776b" minOccurs="0"/>
                <xsd:element ref="ns2:e42662a254ef4786ae719af04822cfe4" minOccurs="0"/>
                <xsd:element ref="ns2:d5f0efd6627f4d59acc011535d0ee886" minOccurs="0"/>
                <xsd:element ref="ns2:o83c1591c2e54d6cbd53c9fdc0e460c9" minOccurs="0"/>
                <xsd:element ref="ns2:h5f6376657f24e3abdb06760cec679a2" minOccurs="0"/>
                <xsd:element ref="ns2:p3ad7c7221c64df2988a42b43ef158e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556bc-565c-4767-b0c6-0ff3d133829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1b1acab-4f6a-4aa9-a605-c68da45741a1}" ma:internalName="TaxCatchAll" ma:showField="CatchAllData" ma:web="fc4a1156-378c-47b6-97f2-549bce714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1b1acab-4f6a-4aa9-a605-c68da45741a1}" ma:internalName="TaxCatchAllLabel" ma:readOnly="true" ma:showField="CatchAllDataLabel" ma:web="fc4a1156-378c-47b6-97f2-549bce714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652170af064db3868fcf1b770f5612" ma:index="10" nillable="true" ma:taxonomy="true" ma:internalName="le652170af064db3868fcf1b770f5612" ma:taxonomyFieldName="HanzeSchool" ma:displayName="School" ma:fieldId="{5e652170-af06-4db3-868f-cf1b770f5612}" ma:sspId="66269c54-5320-4754-8fa2-ca7c8c4e8a8c" ma:termSetId="9d571f30-f07e-4a77-97b0-a6e1ca7788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3e168e7ff6b42cfaa3bcc3de331c2f0" ma:index="12" nillable="true" ma:taxonomy="true" ma:internalName="l3e168e7ff6b42cfaa3bcc3de331c2f0" ma:taxonomyFieldName="HanzePageType" ma:displayName="PageType" ma:fieldId="{53e168e7-ff6b-42cf-aa3b-cc3de331c2f0}" ma:sspId="66269c54-5320-4754-8fa2-ca7c8c4e8a8c" ma:termSetId="8775fdf0-c8be-48e1-9359-5aaba3d755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40581e9e054a82966f9e9fa733bd77" ma:index="14" nillable="true" ma:taxonomy="true" ma:internalName="lc40581e9e054a82966f9e9fa733bd77" ma:taxonomyFieldName="HanzeEducationType" ma:displayName="Education Type" ma:fieldId="{5c40581e-9e05-4a82-966f-9e9fa733bd77}" ma:sspId="66269c54-5320-4754-8fa2-ca7c8c4e8a8c" ma:termSetId="1e267f9f-c554-4d0f-b719-ee775de765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e3a1bf3c8946d199e47d61ba718d2d" ma:index="16" nillable="true" ma:taxonomy="true" ma:internalName="kbe3a1bf3c8946d199e47d61ba718d2d" ma:taxonomyFieldName="HanzeEducationTestimony" ma:displayName="Testimony" ma:fieldId="{4be3a1bf-3c89-46d1-99e4-7d61ba718d2d}" ma:sspId="66269c54-5320-4754-8fa2-ca7c8c4e8a8c" ma:termSetId="53bc6a9b-514a-4b97-be06-06a9878fd41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3e429f5bff441d89ef003a0ff37f3e" ma:index="18" nillable="true" ma:taxonomy="true" ma:internalName="if3e429f5bff441d89ef003a0ff37f3e" ma:taxonomyFieldName="HanzeEducationForm" ma:displayName="Education Form" ma:fieldId="{2f3e429f-5bff-441d-89ef-003a0ff37f3e}" ma:sspId="66269c54-5320-4754-8fa2-ca7c8c4e8a8c" ma:termSetId="07b7f02c-4b47-4446-9c0e-b54fa6b6c8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2deadfb5f12439e8055afa6e810fe7d" ma:index="20" nillable="true" ma:taxonomy="true" ma:internalName="k2deadfb5f12439e8055afa6e810fe7d" ma:taxonomyFieldName="HanzeEducationLocation" ma:displayName="Education Location" ma:fieldId="{42deadfb-5f12-439e-8055-afa6e810fe7d}" ma:taxonomyMulti="true" ma:sspId="66269c54-5320-4754-8fa2-ca7c8c4e8a8c" ma:termSetId="8e046bf2-c24f-425d-97f6-44bab04425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8ebce84bb64c44af51ddd3374c06cb" ma:index="22" nillable="true" ma:taxonomy="true" ma:internalName="if8ebce84bb64c44af51ddd3374c06cb" ma:taxonomyFieldName="HanzeResearchCenter" ma:displayName="Research Center" ma:fieldId="{2f8ebce8-4bb6-4c44-af51-ddd3374c06cb}" ma:sspId="66269c54-5320-4754-8fa2-ca7c8c4e8a8c" ma:termSetId="631d2952-a1f2-41b1-8656-515d14badb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ea9519f76c4698838912c050a4776b" ma:index="24" nillable="true" ma:taxonomy="true" ma:internalName="a8ea9519f76c4698838912c050a4776b" ma:taxonomyFieldName="HanzeEducationProfile" ma:displayName="Education Profile" ma:fieldId="{a8ea9519-f76c-4698-8389-12c050a4776b}" ma:taxonomyMulti="true" ma:sspId="66269c54-5320-4754-8fa2-ca7c8c4e8a8c" ma:termSetId="52bfe654-f47b-461d-87e1-16302535ff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2662a254ef4786ae719af04822cfe4" ma:index="26" nillable="true" ma:taxonomy="true" ma:internalName="e42662a254ef4786ae719af04822cfe4" ma:taxonomyFieldName="HanzeEducationProfession" ma:displayName="Education Profession" ma:fieldId="{e42662a2-54ef-4786-ae71-9af04822cfe4}" ma:taxonomyMulti="true" ma:sspId="66269c54-5320-4754-8fa2-ca7c8c4e8a8c" ma:termSetId="246c5914-df93-4af5-91ba-07a546fa1c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f0efd6627f4d59acc011535d0ee886" ma:index="28" nillable="true" ma:taxonomy="true" ma:internalName="d5f0efd6627f4d59acc011535d0ee886" ma:taxonomyFieldName="HanzeEducationAreasOfInterest" ma:displayName="Areas of Interest" ma:fieldId="{d5f0efd6-627f-4d59-acc0-11535d0ee886}" ma:taxonomyMulti="true" ma:sspId="66269c54-5320-4754-8fa2-ca7c8c4e8a8c" ma:termSetId="a4a1410f-e05a-4fd1-a7ba-78887aaadc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3c1591c2e54d6cbd53c9fdc0e460c9" ma:index="30" nillable="true" ma:taxonomy="true" ma:internalName="o83c1591c2e54d6cbd53c9fdc0e460c9" ma:taxonomyFieldName="HanzeEducationCourseDuration" ma:displayName="Course Duration" ma:fieldId="{883c1591-c2e5-4d6c-bd53-c9fdc0e460c9}" ma:taxonomyMulti="true" ma:sspId="66269c54-5320-4754-8fa2-ca7c8c4e8a8c" ma:termSetId="a2a3d19b-cc95-4eb6-a78f-d37c24ebd1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f6376657f24e3abdb06760cec679a2" ma:index="32" nillable="true" ma:taxonomy="true" ma:internalName="h5f6376657f24e3abdb06760cec679a2" ma:taxonomyFieldName="HanzeEducationCourseStartDate" ma:displayName="Course Start Date" ma:fieldId="{15f63766-57f2-4e3a-bdb0-6760cec679a2}" ma:taxonomyMulti="true" ma:sspId="66269c54-5320-4754-8fa2-ca7c8c4e8a8c" ma:termSetId="1c9bbe67-c739-452f-9ab1-664ca688b9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ad7c7221c64df2988a42b43ef158eb" ma:index="34" nillable="true" ma:taxonomy="true" ma:internalName="p3ad7c7221c64df2988a42b43ef158eb" ma:taxonomyFieldName="HanzeNavigationTerm" ma:displayName="Navigation Term" ma:default="-1;#Marketing and Communication|b136be3e-7b26-4d45-868e-3f5f05aa195b" ma:fieldId="{93ad7c72-21c6-4df2-988a-42b43ef158eb}" ma:sspId="66269c54-5320-4754-8fa2-ca7c8c4e8a8c" ma:termSetId="fed9ccc3-423c-4fd7-b24d-c3402308eac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66269c54-5320-4754-8fa2-ca7c8c4e8a8c" ContentTypeId="0x010100194284EB75BC4F168DA0FDE9337180AC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3ad7c7221c64df2988a42b43ef158eb xmlns="e38556bc-565c-4767-b0c6-0ff3d13382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 and Communication</TermName>
          <TermId xmlns="http://schemas.microsoft.com/office/infopath/2007/PartnerControls">b136be3e-7b26-4d45-868e-3f5f05aa195b</TermId>
        </TermInfo>
      </Terms>
    </p3ad7c7221c64df2988a42b43ef158eb>
    <TaxCatchAll xmlns="e38556bc-565c-4767-b0c6-0ff3d1338292">
      <Value>85</Value>
    </TaxCatchAll>
    <kbe3a1bf3c8946d199e47d61ba718d2d xmlns="e38556bc-565c-4767-b0c6-0ff3d1338292">
      <Terms xmlns="http://schemas.microsoft.com/office/infopath/2007/PartnerControls"/>
    </kbe3a1bf3c8946d199e47d61ba718d2d>
    <a8ea9519f76c4698838912c050a4776b xmlns="e38556bc-565c-4767-b0c6-0ff3d1338292">
      <Terms xmlns="http://schemas.microsoft.com/office/infopath/2007/PartnerControls"/>
    </a8ea9519f76c4698838912c050a4776b>
    <e42662a254ef4786ae719af04822cfe4 xmlns="e38556bc-565c-4767-b0c6-0ff3d1338292">
      <Terms xmlns="http://schemas.microsoft.com/office/infopath/2007/PartnerControls"/>
    </e42662a254ef4786ae719af04822cfe4>
    <l3e168e7ff6b42cfaa3bcc3de331c2f0 xmlns="e38556bc-565c-4767-b0c6-0ff3d1338292">
      <Terms xmlns="http://schemas.microsoft.com/office/infopath/2007/PartnerControls"/>
    </l3e168e7ff6b42cfaa3bcc3de331c2f0>
    <lc40581e9e054a82966f9e9fa733bd77 xmlns="e38556bc-565c-4767-b0c6-0ff3d1338292">
      <Terms xmlns="http://schemas.microsoft.com/office/infopath/2007/PartnerControls"/>
    </lc40581e9e054a82966f9e9fa733bd77>
    <k2deadfb5f12439e8055afa6e810fe7d xmlns="e38556bc-565c-4767-b0c6-0ff3d1338292">
      <Terms xmlns="http://schemas.microsoft.com/office/infopath/2007/PartnerControls"/>
    </k2deadfb5f12439e8055afa6e810fe7d>
    <d5f0efd6627f4d59acc011535d0ee886 xmlns="e38556bc-565c-4767-b0c6-0ff3d1338292">
      <Terms xmlns="http://schemas.microsoft.com/office/infopath/2007/PartnerControls"/>
    </d5f0efd6627f4d59acc011535d0ee886>
    <h5f6376657f24e3abdb06760cec679a2 xmlns="e38556bc-565c-4767-b0c6-0ff3d1338292">
      <Terms xmlns="http://schemas.microsoft.com/office/infopath/2007/PartnerControls"/>
    </h5f6376657f24e3abdb06760cec679a2>
    <if8ebce84bb64c44af51ddd3374c06cb xmlns="e38556bc-565c-4767-b0c6-0ff3d1338292">
      <Terms xmlns="http://schemas.microsoft.com/office/infopath/2007/PartnerControls"/>
    </if8ebce84bb64c44af51ddd3374c06cb>
    <le652170af064db3868fcf1b770f5612 xmlns="e38556bc-565c-4767-b0c6-0ff3d1338292">
      <Terms xmlns="http://schemas.microsoft.com/office/infopath/2007/PartnerControls"/>
    </le652170af064db3868fcf1b770f5612>
    <if3e429f5bff441d89ef003a0ff37f3e xmlns="e38556bc-565c-4767-b0c6-0ff3d1338292">
      <Terms xmlns="http://schemas.microsoft.com/office/infopath/2007/PartnerControls"/>
    </if3e429f5bff441d89ef003a0ff37f3e>
    <o83c1591c2e54d6cbd53c9fdc0e460c9 xmlns="e38556bc-565c-4767-b0c6-0ff3d1338292">
      <Terms xmlns="http://schemas.microsoft.com/office/infopath/2007/PartnerControls"/>
    </o83c1591c2e54d6cbd53c9fdc0e460c9>
  </documentManagement>
</p:properties>
</file>

<file path=customXml/itemProps1.xml><?xml version="1.0" encoding="utf-8"?>
<ds:datastoreItem xmlns:ds="http://schemas.openxmlformats.org/officeDocument/2006/customXml" ds:itemID="{C7E63CFF-9522-4510-B12A-D4644464A9D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66550ED-D838-4BEE-AA9B-10457F601D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9FB16C-E3C5-4D7A-B445-CB18FEBAE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556bc-565c-4767-b0c6-0ff3d1338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BCA41B5-486A-406B-B6A6-538B6747807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DA6FB566-71CB-4B61-8FE8-A35AABA9AF5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e38556bc-565c-4767-b0c6-0ff3d133829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DIZ00017 - template-EN.potx</Template>
  <TotalTime>13456</TotalTime>
  <Words>161</Words>
  <Application>Microsoft Office PowerPoint</Application>
  <PresentationFormat>On-screen Show (16:9)</PresentationFormat>
  <Paragraphs>54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DIZ00017 - template-EN</vt:lpstr>
      <vt:lpstr>2_Aangepast ontwerp</vt:lpstr>
      <vt:lpstr>1_Aangepast ontwerp</vt:lpstr>
      <vt:lpstr>4_Aangepast ontwerp</vt:lpstr>
      <vt:lpstr>3_Aangepast ontwerp</vt:lpstr>
      <vt:lpstr>1_DIZ00017 - template-EN</vt:lpstr>
      <vt:lpstr>Op zoek naar een proefwijk voor onderzoek</vt:lpstr>
      <vt:lpstr>Warmtetransitie in de gebouwde omgeving</vt:lpstr>
      <vt:lpstr>PowerPoint Presentation</vt:lpstr>
      <vt:lpstr>Toolbox</vt:lpstr>
      <vt:lpstr>Scenario’s in kaart brengen +vergelijken</vt:lpstr>
      <vt:lpstr>PowerPoint Presentation</vt:lpstr>
      <vt:lpstr>PowerPoint Presentation</vt:lpstr>
    </vt:vector>
  </TitlesOfParts>
  <Company>RCLM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presentatie Corporate NL</dc:title>
  <dc:creator>Ruben van der Made</dc:creator>
  <cp:lastModifiedBy>Bouw K, Kathelijne</cp:lastModifiedBy>
  <cp:revision>603</cp:revision>
  <cp:lastPrinted>2017-10-12T09:19:22Z</cp:lastPrinted>
  <dcterms:created xsi:type="dcterms:W3CDTF">2008-01-28T12:56:33Z</dcterms:created>
  <dcterms:modified xsi:type="dcterms:W3CDTF">2022-05-05T12:34:53Z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ganisatieonderdeel">
    <vt:lpwstr>Corporate</vt:lpwstr>
  </property>
  <property fmtid="{D5CDD505-2E9C-101B-9397-08002B2CF9AE}" pid="4" name="ContentTypeId">
    <vt:lpwstr>0x010100194284EB75BC4F168DA0FDE9337180AC00C119BB6AACB1F84DA5CFA44E7FA9D4F4</vt:lpwstr>
  </property>
  <property fmtid="{D5CDD505-2E9C-101B-9397-08002B2CF9AE}" pid="5" name="HanzeNavigationTerm">
    <vt:lpwstr>85;#Marketing and Communication|b136be3e-7b26-4d45-868e-3f5f05aa195b</vt:lpwstr>
  </property>
  <property fmtid="{D5CDD505-2E9C-101B-9397-08002B2CF9AE}" pid="6" name="HanzeSchool">
    <vt:lpwstr/>
  </property>
  <property fmtid="{D5CDD505-2E9C-101B-9397-08002B2CF9AE}" pid="7" name="HanzeEducationType">
    <vt:lpwstr/>
  </property>
  <property fmtid="{D5CDD505-2E9C-101B-9397-08002B2CF9AE}" pid="8" name="HanzeEducationCourseStartDate">
    <vt:lpwstr/>
  </property>
  <property fmtid="{D5CDD505-2E9C-101B-9397-08002B2CF9AE}" pid="9" name="HanzeEducationForm">
    <vt:lpwstr/>
  </property>
  <property fmtid="{D5CDD505-2E9C-101B-9397-08002B2CF9AE}" pid="10" name="HanzeEducationProfile">
    <vt:lpwstr/>
  </property>
  <property fmtid="{D5CDD505-2E9C-101B-9397-08002B2CF9AE}" pid="11" name="HanzeResearchCenter">
    <vt:lpwstr/>
  </property>
  <property fmtid="{D5CDD505-2E9C-101B-9397-08002B2CF9AE}" pid="12" name="HanzeEducationAreasOfInterest">
    <vt:lpwstr/>
  </property>
  <property fmtid="{D5CDD505-2E9C-101B-9397-08002B2CF9AE}" pid="13" name="HanzeEducationProfession">
    <vt:lpwstr/>
  </property>
  <property fmtid="{D5CDD505-2E9C-101B-9397-08002B2CF9AE}" pid="14" name="HanzeEducationCourseDuration">
    <vt:lpwstr/>
  </property>
  <property fmtid="{D5CDD505-2E9C-101B-9397-08002B2CF9AE}" pid="15" name="HanzeEducationTestimony">
    <vt:lpwstr/>
  </property>
  <property fmtid="{D5CDD505-2E9C-101B-9397-08002B2CF9AE}" pid="16" name="HanzePageType">
    <vt:lpwstr/>
  </property>
  <property fmtid="{D5CDD505-2E9C-101B-9397-08002B2CF9AE}" pid="17" name="HanzeEducationLocation">
    <vt:lpwstr/>
  </property>
</Properties>
</file>