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8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56" r:id="rId17"/>
    <p:sldId id="258" r:id="rId18"/>
    <p:sldId id="259" r:id="rId19"/>
    <p:sldId id="260" r:id="rId20"/>
    <p:sldId id="263" r:id="rId21"/>
    <p:sldId id="264" r:id="rId22"/>
    <p:sldId id="262" r:id="rId23"/>
    <p:sldId id="265" r:id="rId24"/>
    <p:sldId id="266" r:id="rId25"/>
    <p:sldId id="267" r:id="rId26"/>
    <p:sldId id="268" r:id="rId27"/>
    <p:sldId id="261" r:id="rId28"/>
    <p:sldId id="269" r:id="rId29"/>
    <p:sldId id="271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67068-719E-4E75-97A8-0FC4187537F1}" v="23" dt="2023-04-17T17:31:28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1661-736A-4540-B538-72387EF7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B0DED-07A3-4BFC-AFA8-1B289913D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B5C7E-283C-4551-8EC4-EC83A20A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972C5-45D5-45C5-B8FA-9FF8FE62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4A38E-7B1E-4FD9-AB49-C942B00A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073B1-C2A1-45FE-A88A-74F5B7B6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6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B27C-8956-4F82-B3D7-C8D73618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34FDD-1BD6-4143-AA60-006506440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8279-1502-4FE6-A39F-893FD304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C3DA5-4ECD-4B47-9C7F-476C1324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62F18-348E-4CE3-BC21-E3346CB8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4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62227-64C2-4A59-88FD-AF40848A1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E337A-CC33-485F-9D17-84506B54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EB082-698B-48E0-B278-2936EBD2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5DF4-51DB-4791-A45A-9BB7C8A1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533E6-F1AD-42D5-9808-0A301C1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42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59D9-4CB3-904C-B7AD-A33FCDA9C6D7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EBEA-C6D3-FB4F-B246-E33AD0089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79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838201" y="1838739"/>
            <a:ext cx="8960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6892"/>
                </a:solidFill>
              </a:rPr>
              <a:t>Wanneer</a:t>
            </a:r>
            <a:r>
              <a:rPr lang="en-US" sz="2800" dirty="0">
                <a:solidFill>
                  <a:srgbClr val="006892"/>
                </a:solidFill>
              </a:rPr>
              <a:t> de </a:t>
            </a:r>
            <a:r>
              <a:rPr lang="en-US" sz="2800" b="0" dirty="0">
                <a:solidFill>
                  <a:srgbClr val="006892"/>
                </a:solidFill>
              </a:rPr>
              <a:t>slow</a:t>
            </a:r>
            <a:r>
              <a:rPr lang="en-US" sz="2800" dirty="0">
                <a:solidFill>
                  <a:srgbClr val="006892"/>
                </a:solidFill>
              </a:rPr>
              <a:t>-</a:t>
            </a:r>
            <a:r>
              <a:rPr lang="en-US" sz="2800" dirty="0" err="1">
                <a:solidFill>
                  <a:srgbClr val="006892"/>
                </a:solidFill>
              </a:rPr>
              <a:t>woop</a:t>
            </a:r>
            <a:r>
              <a:rPr lang="en-US" sz="2800" dirty="0">
                <a:solidFill>
                  <a:srgbClr val="006892"/>
                </a:solidFill>
              </a:rPr>
              <a:t> (het </a:t>
            </a:r>
            <a:r>
              <a:rPr lang="en-US" sz="2800" dirty="0" err="1">
                <a:solidFill>
                  <a:srgbClr val="006892"/>
                </a:solidFill>
              </a:rPr>
              <a:t>ontruimingsalarm</a:t>
            </a:r>
            <a:r>
              <a:rPr lang="en-US" sz="2800" dirty="0">
                <a:solidFill>
                  <a:srgbClr val="006892"/>
                </a:solidFill>
              </a:rPr>
              <a:t>)</a:t>
            </a:r>
            <a:r>
              <a:rPr lang="en-US" sz="2800" baseline="0" dirty="0">
                <a:solidFill>
                  <a:srgbClr val="006892"/>
                </a:solidFill>
              </a:rPr>
              <a:t> </a:t>
            </a:r>
            <a:r>
              <a:rPr lang="en-US" sz="2800" baseline="0" dirty="0" err="1">
                <a:solidFill>
                  <a:srgbClr val="006892"/>
                </a:solidFill>
              </a:rPr>
              <a:t>klinkt</a:t>
            </a:r>
            <a:r>
              <a:rPr lang="en-US" sz="2800" baseline="0" dirty="0">
                <a:solidFill>
                  <a:srgbClr val="00689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baseline="0" dirty="0">
              <a:solidFill>
                <a:srgbClr val="00689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0" dirty="0" err="1">
                <a:solidFill>
                  <a:srgbClr val="006892"/>
                </a:solidFill>
              </a:rPr>
              <a:t>Volg</a:t>
            </a:r>
            <a:r>
              <a:rPr lang="en-US" sz="2800" baseline="0" dirty="0">
                <a:solidFill>
                  <a:srgbClr val="006892"/>
                </a:solidFill>
              </a:rPr>
              <a:t> </a:t>
            </a:r>
            <a:r>
              <a:rPr lang="en-US" sz="2800" baseline="0" dirty="0" err="1">
                <a:solidFill>
                  <a:srgbClr val="006892"/>
                </a:solidFill>
              </a:rPr>
              <a:t>dan</a:t>
            </a:r>
            <a:r>
              <a:rPr lang="en-US" sz="2800" baseline="0" dirty="0">
                <a:solidFill>
                  <a:srgbClr val="006892"/>
                </a:solidFill>
              </a:rPr>
              <a:t> de </a:t>
            </a:r>
            <a:r>
              <a:rPr lang="en-US" sz="2800" baseline="0" dirty="0" err="1">
                <a:solidFill>
                  <a:srgbClr val="006892"/>
                </a:solidFill>
              </a:rPr>
              <a:t>aangegeven</a:t>
            </a:r>
            <a:r>
              <a:rPr lang="en-US" sz="2800" baseline="0" dirty="0">
                <a:solidFill>
                  <a:srgbClr val="006892"/>
                </a:solidFill>
              </a:rPr>
              <a:t> </a:t>
            </a:r>
            <a:r>
              <a:rPr lang="en-US" sz="2800" baseline="0" dirty="0" err="1">
                <a:solidFill>
                  <a:srgbClr val="006892"/>
                </a:solidFill>
              </a:rPr>
              <a:t>vluchtroute</a:t>
            </a:r>
            <a:endParaRPr lang="en-US" sz="2800" baseline="0" dirty="0">
              <a:solidFill>
                <a:srgbClr val="00689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0" dirty="0" err="1">
                <a:solidFill>
                  <a:srgbClr val="006892"/>
                </a:solidFill>
              </a:rPr>
              <a:t>Gebruik</a:t>
            </a:r>
            <a:r>
              <a:rPr lang="en-US" sz="2800" baseline="0" dirty="0">
                <a:solidFill>
                  <a:srgbClr val="006892"/>
                </a:solidFill>
              </a:rPr>
              <a:t> de trap in </a:t>
            </a:r>
            <a:r>
              <a:rPr lang="en-US" sz="2800" baseline="0" dirty="0" err="1">
                <a:solidFill>
                  <a:srgbClr val="006892"/>
                </a:solidFill>
              </a:rPr>
              <a:t>plaats</a:t>
            </a:r>
            <a:r>
              <a:rPr lang="en-US" sz="2800" baseline="0" dirty="0">
                <a:solidFill>
                  <a:srgbClr val="006892"/>
                </a:solidFill>
              </a:rPr>
              <a:t> van de lift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0" dirty="0">
                <a:solidFill>
                  <a:srgbClr val="006892"/>
                </a:solidFill>
              </a:rPr>
              <a:t>Ga </a:t>
            </a:r>
            <a:r>
              <a:rPr lang="en-US" sz="2800" baseline="0" dirty="0" err="1">
                <a:solidFill>
                  <a:srgbClr val="006892"/>
                </a:solidFill>
              </a:rPr>
              <a:t>naar</a:t>
            </a:r>
            <a:r>
              <a:rPr lang="en-US" sz="2800" baseline="0" dirty="0">
                <a:solidFill>
                  <a:srgbClr val="006892"/>
                </a:solidFill>
              </a:rPr>
              <a:t> de </a:t>
            </a:r>
            <a:r>
              <a:rPr lang="en-US" sz="2800" baseline="0" dirty="0" err="1">
                <a:solidFill>
                  <a:srgbClr val="006892"/>
                </a:solidFill>
              </a:rPr>
              <a:t>verzamelplaats</a:t>
            </a:r>
            <a:endParaRPr lang="en-US" sz="2800" baseline="0" dirty="0">
              <a:solidFill>
                <a:srgbClr val="00689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aseline="0" dirty="0" err="1">
                <a:solidFill>
                  <a:srgbClr val="006892"/>
                </a:solidFill>
              </a:rPr>
              <a:t>Volg</a:t>
            </a:r>
            <a:r>
              <a:rPr lang="en-US" sz="2800" baseline="0" dirty="0">
                <a:solidFill>
                  <a:srgbClr val="006892"/>
                </a:solidFill>
              </a:rPr>
              <a:t> de </a:t>
            </a:r>
            <a:r>
              <a:rPr lang="en-US" sz="2800" baseline="0" dirty="0" err="1">
                <a:solidFill>
                  <a:srgbClr val="006892"/>
                </a:solidFill>
              </a:rPr>
              <a:t>instructies</a:t>
            </a:r>
            <a:r>
              <a:rPr lang="en-US" sz="2800" baseline="0" dirty="0">
                <a:solidFill>
                  <a:srgbClr val="006892"/>
                </a:solidFill>
              </a:rPr>
              <a:t> van de </a:t>
            </a:r>
            <a:r>
              <a:rPr lang="en-US" sz="2800" baseline="0" dirty="0" err="1">
                <a:solidFill>
                  <a:srgbClr val="006892"/>
                </a:solidFill>
              </a:rPr>
              <a:t>bedrijfshulpverlening</a:t>
            </a:r>
            <a:r>
              <a:rPr lang="en-US" sz="2800" baseline="0" dirty="0">
                <a:solidFill>
                  <a:srgbClr val="006892"/>
                </a:solidFill>
              </a:rPr>
              <a:t> (BHV)</a:t>
            </a:r>
            <a:endParaRPr lang="nl-NL" sz="2800" dirty="0">
              <a:solidFill>
                <a:srgbClr val="006892"/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>
            <a:off x="838201" y="815009"/>
            <a:ext cx="8266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6892"/>
                </a:solidFill>
              </a:rPr>
              <a:t>Veiligheid</a:t>
            </a:r>
            <a:r>
              <a:rPr lang="en-US" sz="4000" dirty="0">
                <a:solidFill>
                  <a:srgbClr val="006892"/>
                </a:solidFill>
              </a:rPr>
              <a:t> op de </a:t>
            </a:r>
            <a:r>
              <a:rPr lang="en-US" sz="4000" dirty="0" err="1">
                <a:solidFill>
                  <a:srgbClr val="006892"/>
                </a:solidFill>
              </a:rPr>
              <a:t>eerste</a:t>
            </a:r>
            <a:r>
              <a:rPr lang="en-US" sz="4000" dirty="0">
                <a:solidFill>
                  <a:srgbClr val="006892"/>
                </a:solidFill>
              </a:rPr>
              <a:t> </a:t>
            </a:r>
            <a:r>
              <a:rPr lang="en-US" sz="4000" dirty="0" err="1">
                <a:solidFill>
                  <a:srgbClr val="006892"/>
                </a:solidFill>
              </a:rPr>
              <a:t>plaats</a:t>
            </a:r>
            <a:endParaRPr lang="nl-NL" sz="4000" dirty="0">
              <a:solidFill>
                <a:srgbClr val="006892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714" y="3206132"/>
            <a:ext cx="1263095" cy="65583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5714" y="4360696"/>
            <a:ext cx="895347" cy="8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9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9A75-71EF-41AF-BE36-448C7F49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39FC-8CC5-4680-8F42-08FFEC7BA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4DFF3-D38A-4076-B83F-63DEC96A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5AB47-C2B4-4D23-9ECC-6D250522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40273-989D-4578-B405-CA517198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9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AD9E-18B3-4000-B2F0-5EE30F80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0EF10-2B1A-49A7-85CB-7C46B7617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8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6EF0F-B343-4E56-8725-B868BE25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FF15-B129-48F0-962A-A51669C4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0A338-D022-4C4E-9878-80E8110A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9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DC3E-35D0-4733-8AB2-F495DF1E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E51D-FC34-4D1C-BDEB-4B8DCB3D4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D1FDE-DFF7-4A69-8FD5-BE279F52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CB9C2-4DF1-4806-A845-F8AD398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5C197-AFD7-4B59-9593-8EF29683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85AC-8E47-41EF-A451-59D443BF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DBDC-4959-4A5C-800C-A9B2B0D1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2C550-7BEE-4400-B260-BE4A242D0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66C12-8828-4773-9B98-FDD805F12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E1270-21CC-486A-B649-17A280FAE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9B3F1-7E95-470B-9809-5D98EFC1F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6DA33-B617-4418-8C47-6E2E8110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0C579-557F-4708-A682-138B90F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7AD3B-D1EC-4A4C-8B57-BFED6272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5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527D-8300-4295-AA16-078AB930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91EE2-AC2F-4C9F-9B90-EFB24DC6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2EC80-9BF1-4DFA-85D8-422A8921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04D19-BE3A-435E-81EB-179300B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5DD48-2193-4A4C-A08C-600A24A6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25786-33EB-49A5-AD7F-7A3BAD8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F52F-E55D-4F20-9295-568BA670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2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5F97-118F-4CD3-B597-D9F417CE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20F3-AA8E-4DA6-87F3-CE411767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5D69C-B6BC-4B1C-891E-4FDC0E70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C850-76CA-4246-8390-EC9991BB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1C47C-0D03-4E97-BC66-74D65BDC8C9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26720-A375-4471-8051-C7350AD9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F9CEA-2463-4A73-B5C6-C04A48BE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E2550-E961-4D56-B5AC-BD912592F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22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E3E41BF-8A35-443F-B87E-8AD40BC4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0D5B1FF3-1DA7-4A4E-BE80-C87AEE77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526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8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8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8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8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8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8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A62D9C3-DB96-0471-4F20-D8CF7094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Hunzeboord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815140-7BCE-3CC6-D4F7-CF37495E2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Tamara Ekamper – voortgang en planning</a:t>
            </a:r>
          </a:p>
          <a:p>
            <a:r>
              <a:rPr lang="nl-NL" dirty="0"/>
              <a:t>Bart Dijk – definitief ontwerp en buurtvuurplek</a:t>
            </a:r>
          </a:p>
          <a:p>
            <a:r>
              <a:rPr lang="nl-NL" dirty="0"/>
              <a:t>Benno Steentjes – watersituatie </a:t>
            </a:r>
          </a:p>
        </p:txBody>
      </p:sp>
    </p:spTree>
    <p:extLst>
      <p:ext uri="{BB962C8B-B14F-4D97-AF65-F5344CB8AC3E}">
        <p14:creationId xmlns:p14="http://schemas.microsoft.com/office/powerpoint/2010/main" val="97536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fiek&#10;&#10;Automatisch gegenereerde beschrijving">
            <a:extLst>
              <a:ext uri="{FF2B5EF4-FFF2-40B4-BE49-F238E27FC236}">
                <a16:creationId xmlns:a16="http://schemas.microsoft.com/office/drawing/2014/main" id="{8460F233-99E7-593C-D744-589810F2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fiek&#10;&#10;Automatisch gegenereerde beschrijving">
            <a:extLst>
              <a:ext uri="{FF2B5EF4-FFF2-40B4-BE49-F238E27FC236}">
                <a16:creationId xmlns:a16="http://schemas.microsoft.com/office/drawing/2014/main" id="{F3935B17-3968-0C9D-81C5-2B6A35C6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oom, gras, buitenshuis&#10;&#10;Automatisch gegenereerde beschrijving">
            <a:extLst>
              <a:ext uri="{FF2B5EF4-FFF2-40B4-BE49-F238E27FC236}">
                <a16:creationId xmlns:a16="http://schemas.microsoft.com/office/drawing/2014/main" id="{EA31AD91-8273-07BE-85EB-56F0207A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oom, buitenshuis, gras&#10;&#10;Automatisch gegenereerde beschrijving">
            <a:extLst>
              <a:ext uri="{FF2B5EF4-FFF2-40B4-BE49-F238E27FC236}">
                <a16:creationId xmlns:a16="http://schemas.microsoft.com/office/drawing/2014/main" id="{7B058363-D0B8-693B-A02B-DB521B3D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s, boom, buitenshuis&#10;&#10;Automatisch gegenereerde beschrijving">
            <a:extLst>
              <a:ext uri="{FF2B5EF4-FFF2-40B4-BE49-F238E27FC236}">
                <a16:creationId xmlns:a16="http://schemas.microsoft.com/office/drawing/2014/main" id="{9D94137F-2601-1EE5-94CF-38AA2F8D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s, boom, buitenshuis&#10;&#10;Automatisch gegenereerde beschrijving">
            <a:extLst>
              <a:ext uri="{FF2B5EF4-FFF2-40B4-BE49-F238E27FC236}">
                <a16:creationId xmlns:a16="http://schemas.microsoft.com/office/drawing/2014/main" id="{EE8AC94B-19FA-AD7F-3CC1-BE9E16C6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5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4" name="Rechthoek 1">
            <a:extLst>
              <a:ext uri="{FF2B5EF4-FFF2-40B4-BE49-F238E27FC236}">
                <a16:creationId xmlns:a16="http://schemas.microsoft.com/office/drawing/2014/main" id="{E9A06405-63EF-4C6C-98B0-65809F2F7874}"/>
              </a:ext>
            </a:extLst>
          </p:cNvPr>
          <p:cNvSpPr/>
          <p:nvPr/>
        </p:nvSpPr>
        <p:spPr>
          <a:xfrm>
            <a:off x="5720576" y="2743200"/>
            <a:ext cx="4036410" cy="1629652"/>
          </a:xfrm>
          <a:prstGeom prst="rect">
            <a:avLst/>
          </a:prstGeom>
          <a:solidFill>
            <a:srgbClr val="0063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8B3110-A205-4B11-9545-96ED1A3EDA8D}"/>
              </a:ext>
            </a:extLst>
          </p:cNvPr>
          <p:cNvSpPr txBox="1">
            <a:spLocks noChangeArrowheads="1"/>
          </p:cNvSpPr>
          <p:nvPr/>
        </p:nvSpPr>
        <p:spPr>
          <a:xfrm>
            <a:off x="5807946" y="2851760"/>
            <a:ext cx="3336054" cy="1089529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altLang="nl-NL" sz="3600" dirty="0">
                <a:solidFill>
                  <a:schemeClr val="bg1"/>
                </a:solidFill>
                <a:latin typeface="+mn-lt"/>
              </a:rPr>
              <a:t>Ontwikkelingen de Hunzeboord</a:t>
            </a:r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7F52FB71-46B3-4D1F-9A96-D446F2269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55" y="2743200"/>
            <a:ext cx="302421" cy="60484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255290" y="6238875"/>
            <a:ext cx="329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20 </a:t>
            </a:r>
            <a:r>
              <a:rPr lang="en-US" sz="1600" dirty="0" err="1">
                <a:solidFill>
                  <a:schemeClr val="bg1"/>
                </a:solidFill>
              </a:rPr>
              <a:t>april</a:t>
            </a:r>
            <a:r>
              <a:rPr lang="en-US" sz="1600" dirty="0">
                <a:solidFill>
                  <a:schemeClr val="bg1"/>
                </a:solidFill>
              </a:rPr>
              <a:t> 2023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1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Huidige situatie</a:t>
            </a:r>
          </a:p>
          <a:p>
            <a:pPr marL="514350" indent="-514350">
              <a:buAutoNum type="arabicPeriod"/>
            </a:pPr>
            <a:r>
              <a:rPr lang="nl-NL" dirty="0"/>
              <a:t>Effect peilverhoging Hunzeboord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Duiding meldingen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Vragen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68D033-DDAD-F842-90AD-D73ADF22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69" y="2044557"/>
            <a:ext cx="5995404" cy="48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situatie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6283325" algn="l"/>
              </a:tabLst>
            </a:pPr>
            <a:r>
              <a:rPr lang="nl-NL" dirty="0"/>
              <a:t>Maaiveld 	Watersysteem	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5F0655-2F14-4ADB-8967-5A0F0E8F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88" y="2281084"/>
            <a:ext cx="5037238" cy="45769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50B4D9-91D5-529E-53E2-53B0FCF28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0364"/>
            <a:ext cx="6107220" cy="46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situatie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3241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Grondslag en grondwaterstanden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F8C4A18-157B-33A5-EF68-C0830C2FE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8" t="-1" b="2238"/>
          <a:stretch/>
        </p:blipFill>
        <p:spPr bwMode="auto">
          <a:xfrm>
            <a:off x="7874231" y="1815016"/>
            <a:ext cx="3875318" cy="5042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7E4D0C-97F4-A884-F636-E96CBE4A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3" y="1820749"/>
            <a:ext cx="4972306" cy="51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6136E0-3FB2-A318-5358-5B6117B6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Voortgang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7670F2F-7AD0-4FF6-D783-DEA86C66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Onderzoeken:</a:t>
            </a:r>
          </a:p>
          <a:p>
            <a:pPr lvl="1"/>
            <a:r>
              <a:rPr lang="nl-NL" dirty="0"/>
              <a:t>Bomen effect analyse</a:t>
            </a:r>
          </a:p>
          <a:p>
            <a:pPr lvl="1"/>
            <a:r>
              <a:rPr lang="nl-NL" dirty="0"/>
              <a:t>Gebruik recreatief deel</a:t>
            </a:r>
          </a:p>
          <a:p>
            <a:pPr lvl="1"/>
            <a:r>
              <a:rPr lang="nl-NL" dirty="0"/>
              <a:t>Ecologisch onderzoek</a:t>
            </a:r>
          </a:p>
          <a:p>
            <a:pPr lvl="1"/>
            <a:r>
              <a:rPr lang="nl-NL" dirty="0"/>
              <a:t>Ondergrondse leidingen</a:t>
            </a:r>
          </a:p>
          <a:p>
            <a:pPr lvl="1"/>
            <a:r>
              <a:rPr lang="nl-NL" dirty="0"/>
              <a:t>Waterpeil verhoging</a:t>
            </a:r>
          </a:p>
          <a:p>
            <a:r>
              <a:rPr lang="nl-NL" dirty="0"/>
              <a:t>Afstemming met plannen Gerrit Krol brug</a:t>
            </a:r>
          </a:p>
          <a:p>
            <a:r>
              <a:rPr lang="nl-NL" dirty="0"/>
              <a:t>Uitwerken groenbalans (kap + aanplant groen)</a:t>
            </a:r>
          </a:p>
          <a:p>
            <a:r>
              <a:rPr lang="nl-NL" dirty="0"/>
              <a:t>Onderzoek naar effecten van verhogen Hunzepeil op waterpeil in de wijken, mede </a:t>
            </a:r>
            <a:r>
              <a:rPr lang="nl-NL" dirty="0" err="1"/>
              <a:t>nav</a:t>
            </a:r>
            <a:r>
              <a:rPr lang="nl-NL" dirty="0"/>
              <a:t> wateroverlast</a:t>
            </a:r>
          </a:p>
          <a:p>
            <a:r>
              <a:rPr lang="nl-NL" dirty="0"/>
              <a:t>Uitwerking 1e project voor uitvoering - buurtvuur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59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44EE716A-DE10-5FD3-6277-BB00D6243B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Huidige situatie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BCBCE8B-5166-C22C-D8A6-B1763F9B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0232"/>
            <a:ext cx="12192000" cy="3877768"/>
          </a:xfrm>
          <a:prstGeom prst="rect">
            <a:avLst/>
          </a:prstGeom>
        </p:spPr>
      </p:pic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2D06930D-1E11-A3E8-512C-0A3C679155E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6283325" algn="l"/>
              </a:tabLst>
            </a:pPr>
            <a:r>
              <a:rPr lang="nl-NL" dirty="0"/>
              <a:t>Van </a:t>
            </a:r>
            <a:r>
              <a:rPr lang="nl-NL" dirty="0" err="1"/>
              <a:t>Starkenborgh</a:t>
            </a:r>
            <a:r>
              <a:rPr lang="nl-NL" dirty="0"/>
              <a:t>	De Hunze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99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44EE716A-DE10-5FD3-6277-BB00D6243B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Effect peilverhoging</a:t>
            </a:r>
          </a:p>
        </p:txBody>
      </p:sp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2D06930D-1E11-A3E8-512C-0A3C679155E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6283325" algn="l"/>
              </a:tabLst>
            </a:pPr>
            <a:r>
              <a:rPr lang="nl-NL" dirty="0"/>
              <a:t>Van </a:t>
            </a:r>
            <a:r>
              <a:rPr lang="nl-NL" dirty="0" err="1"/>
              <a:t>Starkenborgh</a:t>
            </a:r>
            <a:r>
              <a:rPr lang="nl-NL" dirty="0"/>
              <a:t>	De Hunze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D1A80F-4995-6B42-DBEC-B922476E5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05441"/>
            <a:ext cx="12221496" cy="38328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6551A04-C0FA-C82C-C35D-9336EC96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239" y="1928222"/>
            <a:ext cx="950082" cy="11061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D25B7A-A699-A4C9-CDE9-05B81EEF9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59" y="1928222"/>
            <a:ext cx="950082" cy="11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voorgenomen peilopzet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E13B0E4-94B4-16EF-D7F3-5AE6A4C8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Geen invloed op de grondwaterproblematiek.</a:t>
            </a:r>
          </a:p>
          <a:p>
            <a:r>
              <a:rPr lang="nl-NL" dirty="0">
                <a:sym typeface="Wingdings" panose="05000000000000000000" pitchFamily="2" charset="2"/>
              </a:rPr>
              <a:t>Gunstig voor biodiversiteit en beleving</a:t>
            </a:r>
          </a:p>
          <a:p>
            <a:r>
              <a:rPr lang="nl-NL" dirty="0">
                <a:sym typeface="Wingdings" panose="05000000000000000000" pitchFamily="2" charset="2"/>
              </a:rPr>
              <a:t>Natuurvriendelijke oevers en struinpaden zijn mogelijk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Aandachtspunt: de impact op de bestaande bomen aan de zijde Van </a:t>
            </a:r>
            <a:r>
              <a:rPr lang="nl-NL" dirty="0" err="1">
                <a:sym typeface="Wingdings" panose="05000000000000000000" pitchFamily="2" charset="2"/>
              </a:rPr>
              <a:t>Starkenborgh</a:t>
            </a:r>
            <a:endParaRPr lang="nl-NL" dirty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829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Duiding meldingen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E13B0E4-94B4-16EF-D7F3-5AE6A4C8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Enquête januari/februari 2023 </a:t>
            </a:r>
            <a:r>
              <a:rPr lang="nl-NL" dirty="0">
                <a:sym typeface="Wingdings" panose="05000000000000000000" pitchFamily="2" charset="2"/>
              </a:rPr>
              <a:t> ca. 54 meldingen</a:t>
            </a:r>
          </a:p>
          <a:p>
            <a:r>
              <a:rPr lang="nl-NL" dirty="0">
                <a:sym typeface="Wingdings" panose="05000000000000000000" pitchFamily="2" charset="2"/>
              </a:rPr>
              <a:t>Riolen functioneren goed</a:t>
            </a:r>
          </a:p>
          <a:p>
            <a:r>
              <a:rPr lang="nl-NL" dirty="0">
                <a:sym typeface="Wingdings" panose="05000000000000000000" pitchFamily="2" charset="2"/>
              </a:rPr>
              <a:t>Drains functioneren redelijk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WAT IS DAN DE OORZAAK?</a:t>
            </a: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61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Duiding meldingen Van </a:t>
            </a:r>
            <a:r>
              <a:rPr lang="nl-NL" dirty="0" err="1"/>
              <a:t>Starkenborgh</a:t>
            </a:r>
            <a:endParaRPr lang="nl-NL" dirty="0"/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E13B0E4-94B4-16EF-D7F3-5AE6A4C8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Water in de brandgangen en achtertuinen</a:t>
            </a:r>
          </a:p>
          <a:p>
            <a:r>
              <a:rPr lang="nl-NL" dirty="0">
                <a:sym typeface="Wingdings" panose="05000000000000000000" pitchFamily="2" charset="2"/>
              </a:rPr>
              <a:t>Langdurig blijft het water staan.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Riool en drains functioneren en hebben voldoende capaciteit</a:t>
            </a:r>
          </a:p>
          <a:p>
            <a:r>
              <a:rPr lang="nl-NL" dirty="0">
                <a:sym typeface="Wingdings" panose="05000000000000000000" pitchFamily="2" charset="2"/>
              </a:rPr>
              <a:t>Grondwaterstanden voldoende diep onder het maaiveld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Probleem: onderhoud kolken in de achterpaden.</a:t>
            </a:r>
          </a:p>
          <a:p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03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Duiding meldingen De Hunze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E13B0E4-94B4-16EF-D7F3-5AE6A4C8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Water op maaiveld in met name achtertuinen</a:t>
            </a:r>
          </a:p>
          <a:p>
            <a:r>
              <a:rPr lang="nl-NL" dirty="0">
                <a:sym typeface="Wingdings" panose="05000000000000000000" pitchFamily="2" charset="2"/>
              </a:rPr>
              <a:t>Grondwater in de kruipruimte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Riool en drains functioneren en hebben voldoende capaciteit</a:t>
            </a:r>
          </a:p>
          <a:p>
            <a:r>
              <a:rPr lang="nl-NL" dirty="0">
                <a:sym typeface="Wingdings" panose="05000000000000000000" pitchFamily="2" charset="2"/>
              </a:rPr>
              <a:t>Grondwaterstanden op enkele meetlocaties ondiep</a:t>
            </a:r>
          </a:p>
          <a:p>
            <a:r>
              <a:rPr lang="nl-NL" dirty="0">
                <a:sym typeface="Wingdings" panose="05000000000000000000" pitchFamily="2" charset="2"/>
              </a:rPr>
              <a:t>Grondwater op anders locaties voldoende diep onder het maaiveld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Probleem: ondoorlatende lagen zorgen voor schijnwaterstanden</a:t>
            </a:r>
          </a:p>
          <a:p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10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Duiding meldingen De Hunze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DD7B69-5854-39A8-8325-8E0107D8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19" y="1355555"/>
            <a:ext cx="5142336" cy="32459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96544C3-A468-4C19-4787-0C63F0EE1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30" y="4601497"/>
            <a:ext cx="12252330" cy="22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4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Duiding meldingen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Zorgplicht gemeente en </a:t>
            </a:r>
            <a:br>
              <a:rPr lang="nl-NL" dirty="0"/>
            </a:br>
            <a:r>
              <a:rPr lang="nl-NL" dirty="0"/>
              <a:t>verantwoordelijkheid</a:t>
            </a:r>
            <a:br>
              <a:rPr lang="nl-NL" dirty="0"/>
            </a:br>
            <a:r>
              <a:rPr lang="nl-NL" dirty="0"/>
              <a:t>eigenaren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Acties:</a:t>
            </a:r>
          </a:p>
          <a:p>
            <a:r>
              <a:rPr lang="nl-NL" sz="2000" dirty="0"/>
              <a:t>Reinigen en inspecteren drains</a:t>
            </a:r>
          </a:p>
          <a:p>
            <a:r>
              <a:rPr lang="nl-NL" sz="2000" dirty="0"/>
              <a:t>Detailonderzoek: op welke locaties doen</a:t>
            </a:r>
            <a:br>
              <a:rPr lang="nl-NL" sz="2000" dirty="0"/>
            </a:br>
            <a:r>
              <a:rPr lang="nl-NL" sz="2000" dirty="0"/>
              <a:t>problemen zich voor?</a:t>
            </a:r>
          </a:p>
          <a:p>
            <a:r>
              <a:rPr lang="nl-NL" sz="2000" dirty="0"/>
              <a:t>Nu: meldingen op de kaart zetten</a:t>
            </a:r>
          </a:p>
          <a:p>
            <a:r>
              <a:rPr lang="nl-NL" sz="2000" dirty="0"/>
              <a:t>Nu: uitbreiding meetnet van peilbuizen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Meer informatie in de flyer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728840-C9B7-A95E-8944-18D9B37B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39" y="-9833"/>
            <a:ext cx="6786862" cy="68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4D0BD154-C66C-2045-58C6-875B1829F58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8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situatie is in de basis in beeld  -&gt; detailonderzoek en uitbreiding meetnet</a:t>
            </a:r>
          </a:p>
          <a:p>
            <a:r>
              <a:rPr lang="nl-NL" dirty="0"/>
              <a:t>De voorgenomen peilopzet leidt niet tot nieuwe problemen</a:t>
            </a:r>
          </a:p>
          <a:p>
            <a:r>
              <a:rPr lang="nl-NL" dirty="0"/>
              <a:t>De meldingen Van </a:t>
            </a:r>
            <a:r>
              <a:rPr lang="nl-NL" dirty="0" err="1"/>
              <a:t>Starkenborgh</a:t>
            </a:r>
            <a:r>
              <a:rPr lang="nl-NL" dirty="0"/>
              <a:t> komen voort uit onderhoud kolken</a:t>
            </a:r>
          </a:p>
          <a:p>
            <a:r>
              <a:rPr lang="nl-NL" dirty="0"/>
              <a:t>De meldingen De Hunze komen voort uit storende kleilagen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VERVOLGACTIES</a:t>
            </a:r>
          </a:p>
          <a:p>
            <a:pPr>
              <a:buFontTx/>
              <a:buChar char="-"/>
            </a:pPr>
            <a:r>
              <a:rPr lang="nl-NL" dirty="0"/>
              <a:t>detailonderzoek locaties meldingen beide wijken</a:t>
            </a:r>
          </a:p>
          <a:p>
            <a:pPr>
              <a:buFontTx/>
              <a:buChar char="-"/>
            </a:pPr>
            <a:r>
              <a:rPr lang="nl-NL" dirty="0"/>
              <a:t>monitoren grondwaterstanden en uitbreiding meetnet</a:t>
            </a:r>
          </a:p>
          <a:p>
            <a:pPr>
              <a:buFontTx/>
              <a:buChar char="-"/>
            </a:pPr>
            <a:r>
              <a:rPr lang="nl-NL" dirty="0"/>
              <a:t>Delen flyer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207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C202C8-5124-02C4-4A9F-C0C3280CE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91" y="0"/>
            <a:ext cx="8729609" cy="7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734261" cy="4351338"/>
          </a:xfrm>
        </p:spPr>
        <p:txBody>
          <a:bodyPr/>
          <a:lstStyle/>
          <a:p>
            <a:r>
              <a:rPr lang="nl-NL" dirty="0"/>
              <a:t>Realisatie buurtvuurplek 2023</a:t>
            </a:r>
          </a:p>
          <a:p>
            <a:r>
              <a:rPr lang="nl-NL" dirty="0"/>
              <a:t>Hunzeherstel fase 1 2024/25</a:t>
            </a:r>
          </a:p>
          <a:p>
            <a:r>
              <a:rPr lang="nl-NL" dirty="0"/>
              <a:t>Hunzeherstel/ doorsteek Gerrit Krol brug en waterpeilverhoging (loopt samen met GK)</a:t>
            </a:r>
          </a:p>
        </p:txBody>
      </p:sp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D99F52E1-A368-61BB-77B4-6C07F48E7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3"/>
          <a:stretch/>
        </p:blipFill>
        <p:spPr>
          <a:xfrm>
            <a:off x="5572461" y="1690688"/>
            <a:ext cx="6582673" cy="410467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4B2F783E-C809-2369-59DF-F7A8C42A4B45}"/>
              </a:ext>
            </a:extLst>
          </p:cNvPr>
          <p:cNvSpPr/>
          <p:nvPr/>
        </p:nvSpPr>
        <p:spPr>
          <a:xfrm>
            <a:off x="7455049" y="4120179"/>
            <a:ext cx="3840480" cy="1699708"/>
          </a:xfrm>
          <a:custGeom>
            <a:avLst/>
            <a:gdLst>
              <a:gd name="connsiteX0" fmla="*/ 0 w 3840480"/>
              <a:gd name="connsiteY0" fmla="*/ 548640 h 1699708"/>
              <a:gd name="connsiteX1" fmla="*/ 268942 w 3840480"/>
              <a:gd name="connsiteY1" fmla="*/ 710005 h 1699708"/>
              <a:gd name="connsiteX2" fmla="*/ 731520 w 3840480"/>
              <a:gd name="connsiteY2" fmla="*/ 419548 h 1699708"/>
              <a:gd name="connsiteX3" fmla="*/ 1172584 w 3840480"/>
              <a:gd name="connsiteY3" fmla="*/ 215153 h 1699708"/>
              <a:gd name="connsiteX4" fmla="*/ 1699709 w 3840480"/>
              <a:gd name="connsiteY4" fmla="*/ 215153 h 1699708"/>
              <a:gd name="connsiteX5" fmla="*/ 2194560 w 3840480"/>
              <a:gd name="connsiteY5" fmla="*/ 387275 h 1699708"/>
              <a:gd name="connsiteX6" fmla="*/ 2764716 w 3840480"/>
              <a:gd name="connsiteY6" fmla="*/ 645459 h 1699708"/>
              <a:gd name="connsiteX7" fmla="*/ 3227295 w 3840480"/>
              <a:gd name="connsiteY7" fmla="*/ 1086522 h 1699708"/>
              <a:gd name="connsiteX8" fmla="*/ 3603812 w 3840480"/>
              <a:gd name="connsiteY8" fmla="*/ 1452282 h 1699708"/>
              <a:gd name="connsiteX9" fmla="*/ 3657600 w 3840480"/>
              <a:gd name="connsiteY9" fmla="*/ 1699708 h 1699708"/>
              <a:gd name="connsiteX10" fmla="*/ 3840480 w 3840480"/>
              <a:gd name="connsiteY10" fmla="*/ 1678193 h 1699708"/>
              <a:gd name="connsiteX11" fmla="*/ 3625327 w 3840480"/>
              <a:gd name="connsiteY11" fmla="*/ 1172583 h 1699708"/>
              <a:gd name="connsiteX12" fmla="*/ 3130476 w 3840480"/>
              <a:gd name="connsiteY12" fmla="*/ 742277 h 1699708"/>
              <a:gd name="connsiteX13" fmla="*/ 2646382 w 3840480"/>
              <a:gd name="connsiteY13" fmla="*/ 376517 h 1699708"/>
              <a:gd name="connsiteX14" fmla="*/ 2076226 w 3840480"/>
              <a:gd name="connsiteY14" fmla="*/ 118334 h 1699708"/>
              <a:gd name="connsiteX15" fmla="*/ 1312433 w 3840480"/>
              <a:gd name="connsiteY15" fmla="*/ 0 h 1699708"/>
              <a:gd name="connsiteX16" fmla="*/ 688490 w 3840480"/>
              <a:gd name="connsiteY16" fmla="*/ 172122 h 1699708"/>
              <a:gd name="connsiteX17" fmla="*/ 333487 w 3840480"/>
              <a:gd name="connsiteY17" fmla="*/ 387275 h 1699708"/>
              <a:gd name="connsiteX18" fmla="*/ 0 w 3840480"/>
              <a:gd name="connsiteY18" fmla="*/ 548640 h 169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0480" h="1699708">
                <a:moveTo>
                  <a:pt x="0" y="548640"/>
                </a:moveTo>
                <a:lnTo>
                  <a:pt x="268942" y="710005"/>
                </a:lnTo>
                <a:lnTo>
                  <a:pt x="731520" y="419548"/>
                </a:lnTo>
                <a:lnTo>
                  <a:pt x="1172584" y="215153"/>
                </a:lnTo>
                <a:lnTo>
                  <a:pt x="1699709" y="215153"/>
                </a:lnTo>
                <a:lnTo>
                  <a:pt x="2194560" y="387275"/>
                </a:lnTo>
                <a:lnTo>
                  <a:pt x="2764716" y="645459"/>
                </a:lnTo>
                <a:lnTo>
                  <a:pt x="3227295" y="1086522"/>
                </a:lnTo>
                <a:lnTo>
                  <a:pt x="3603812" y="1452282"/>
                </a:lnTo>
                <a:lnTo>
                  <a:pt x="3657600" y="1699708"/>
                </a:lnTo>
                <a:lnTo>
                  <a:pt x="3840480" y="1678193"/>
                </a:lnTo>
                <a:lnTo>
                  <a:pt x="3625327" y="1172583"/>
                </a:lnTo>
                <a:lnTo>
                  <a:pt x="3130476" y="742277"/>
                </a:lnTo>
                <a:lnTo>
                  <a:pt x="2646382" y="376517"/>
                </a:lnTo>
                <a:lnTo>
                  <a:pt x="2076226" y="118334"/>
                </a:lnTo>
                <a:lnTo>
                  <a:pt x="1312433" y="0"/>
                </a:lnTo>
                <a:lnTo>
                  <a:pt x="688490" y="172122"/>
                </a:lnTo>
                <a:lnTo>
                  <a:pt x="333487" y="387275"/>
                </a:lnTo>
                <a:lnTo>
                  <a:pt x="0" y="54864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2CF3E8D-E1B8-7442-4506-F2D8993F0879}"/>
              </a:ext>
            </a:extLst>
          </p:cNvPr>
          <p:cNvSpPr/>
          <p:nvPr/>
        </p:nvSpPr>
        <p:spPr>
          <a:xfrm>
            <a:off x="5497158" y="2635624"/>
            <a:ext cx="2011680" cy="2990625"/>
          </a:xfrm>
          <a:custGeom>
            <a:avLst/>
            <a:gdLst>
              <a:gd name="connsiteX0" fmla="*/ 96818 w 2011680"/>
              <a:gd name="connsiteY0" fmla="*/ 0 h 2990625"/>
              <a:gd name="connsiteX1" fmla="*/ 591670 w 2011680"/>
              <a:gd name="connsiteY1" fmla="*/ 731520 h 2990625"/>
              <a:gd name="connsiteX2" fmla="*/ 710004 w 2011680"/>
              <a:gd name="connsiteY2" fmla="*/ 1925618 h 2990625"/>
              <a:gd name="connsiteX3" fmla="*/ 645458 w 2011680"/>
              <a:gd name="connsiteY3" fmla="*/ 2237590 h 2990625"/>
              <a:gd name="connsiteX4" fmla="*/ 1495313 w 2011680"/>
              <a:gd name="connsiteY4" fmla="*/ 2667896 h 2990625"/>
              <a:gd name="connsiteX5" fmla="*/ 1753496 w 2011680"/>
              <a:gd name="connsiteY5" fmla="*/ 2237590 h 2990625"/>
              <a:gd name="connsiteX6" fmla="*/ 2011680 w 2011680"/>
              <a:gd name="connsiteY6" fmla="*/ 2334409 h 2990625"/>
              <a:gd name="connsiteX7" fmla="*/ 1699708 w 2011680"/>
              <a:gd name="connsiteY7" fmla="*/ 2990625 h 2990625"/>
              <a:gd name="connsiteX8" fmla="*/ 301214 w 2011680"/>
              <a:gd name="connsiteY8" fmla="*/ 2302136 h 2990625"/>
              <a:gd name="connsiteX9" fmla="*/ 494851 w 2011680"/>
              <a:gd name="connsiteY9" fmla="*/ 1839557 h 2990625"/>
              <a:gd name="connsiteX10" fmla="*/ 387275 w 2011680"/>
              <a:gd name="connsiteY10" fmla="*/ 785308 h 2990625"/>
              <a:gd name="connsiteX11" fmla="*/ 0 w 2011680"/>
              <a:gd name="connsiteY11" fmla="*/ 193637 h 2990625"/>
              <a:gd name="connsiteX12" fmla="*/ 96818 w 2011680"/>
              <a:gd name="connsiteY12" fmla="*/ 0 h 29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680" h="2990625">
                <a:moveTo>
                  <a:pt x="96818" y="0"/>
                </a:moveTo>
                <a:lnTo>
                  <a:pt x="591670" y="731520"/>
                </a:lnTo>
                <a:lnTo>
                  <a:pt x="710004" y="1925618"/>
                </a:lnTo>
                <a:lnTo>
                  <a:pt x="645458" y="2237590"/>
                </a:lnTo>
                <a:lnTo>
                  <a:pt x="1495313" y="2667896"/>
                </a:lnTo>
                <a:lnTo>
                  <a:pt x="1753496" y="2237590"/>
                </a:lnTo>
                <a:lnTo>
                  <a:pt x="2011680" y="2334409"/>
                </a:lnTo>
                <a:lnTo>
                  <a:pt x="1699708" y="2990625"/>
                </a:lnTo>
                <a:lnTo>
                  <a:pt x="301214" y="2302136"/>
                </a:lnTo>
                <a:lnTo>
                  <a:pt x="494851" y="1839557"/>
                </a:lnTo>
                <a:lnTo>
                  <a:pt x="387275" y="785308"/>
                </a:lnTo>
                <a:lnTo>
                  <a:pt x="0" y="193637"/>
                </a:lnTo>
                <a:lnTo>
                  <a:pt x="96818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tekst&#10;&#10;Automatisch gegenereerde beschrijving">
            <a:extLst>
              <a:ext uri="{FF2B5EF4-FFF2-40B4-BE49-F238E27FC236}">
                <a16:creationId xmlns:a16="http://schemas.microsoft.com/office/drawing/2014/main" id="{BE219D24-8EA9-A165-1703-F22C356F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6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&#10;&#10;Automatisch gegenereerde beschrijving">
            <a:extLst>
              <a:ext uri="{FF2B5EF4-FFF2-40B4-BE49-F238E27FC236}">
                <a16:creationId xmlns:a16="http://schemas.microsoft.com/office/drawing/2014/main" id="{40A52FAD-47D4-BE4F-C0EF-E22CEF39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6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&#10;&#10;Automatisch gegenereerde beschrijving">
            <a:extLst>
              <a:ext uri="{FF2B5EF4-FFF2-40B4-BE49-F238E27FC236}">
                <a16:creationId xmlns:a16="http://schemas.microsoft.com/office/drawing/2014/main" id="{E78817A8-C937-E399-918B-6A8BB47E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4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&#10;&#10;Automatisch gegenereerde beschrijving">
            <a:extLst>
              <a:ext uri="{FF2B5EF4-FFF2-40B4-BE49-F238E27FC236}">
                <a16:creationId xmlns:a16="http://schemas.microsoft.com/office/drawing/2014/main" id="{37A0E23F-2B9E-32F3-8438-69C78FB5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, kaart&#10;&#10;Automatisch gegenereerde beschrijving">
            <a:extLst>
              <a:ext uri="{FF2B5EF4-FFF2-40B4-BE49-F238E27FC236}">
                <a16:creationId xmlns:a16="http://schemas.microsoft.com/office/drawing/2014/main" id="{061C3A42-8704-AC14-0785-AC3414EB9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BA04AB0-18C2-9167-9D5F-D72D2CC6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50405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91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Nederlands gebruik.potx" id="{80561662-FE9D-4655-AC20-FC874AC1FCB1}" vid="{4A6EA668-BFE5-43A3-9B3E-B7E1024679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Nederlands gebruik</Template>
  <TotalTime>134</TotalTime>
  <Words>376</Words>
  <Application>Microsoft Office PowerPoint</Application>
  <PresentationFormat>Breedbeeld</PresentationFormat>
  <Paragraphs>92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Stand van zaken Hunzeboord</vt:lpstr>
      <vt:lpstr>Voortgang </vt:lpstr>
      <vt:lpstr>Planning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Agenda</vt:lpstr>
      <vt:lpstr>Huidige situatie</vt:lpstr>
      <vt:lpstr>Huidige situatie</vt:lpstr>
      <vt:lpstr>PowerPoint-presentatie</vt:lpstr>
      <vt:lpstr>PowerPoint-presentatie</vt:lpstr>
      <vt:lpstr>Conclusie voorgenomen peilopzet</vt:lpstr>
      <vt:lpstr>Duiding meldingen</vt:lpstr>
      <vt:lpstr>Duiding meldingen Van Starkenborgh</vt:lpstr>
      <vt:lpstr>Duiding meldingen De Hunze</vt:lpstr>
      <vt:lpstr>Duiding meldingen De Hunze</vt:lpstr>
      <vt:lpstr>Duiding meldingen</vt:lpstr>
      <vt:lpstr>Samenvattend</vt:lpstr>
      <vt:lpstr>Vragen?</vt:lpstr>
    </vt:vector>
  </TitlesOfParts>
  <Company>Antea Group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Benno Steentjes</dc:creator>
  <cp:lastModifiedBy>Tamara Ekamper</cp:lastModifiedBy>
  <cp:revision>5</cp:revision>
  <dcterms:created xsi:type="dcterms:W3CDTF">2023-04-17T16:01:48Z</dcterms:created>
  <dcterms:modified xsi:type="dcterms:W3CDTF">2023-05-01T06:40:58Z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5dff0f-8f2b-4675-8791-acbc2e5505d9_Enabled">
    <vt:lpwstr>True</vt:lpwstr>
  </property>
  <property fmtid="{D5CDD505-2E9C-101B-9397-08002B2CF9AE}" pid="3" name="MSIP_Label_ce5dff0f-8f2b-4675-8791-acbc2e5505d9_SiteId">
    <vt:lpwstr>7e1792ae-4f1a-4ff7-b80b-57b69beb7168</vt:lpwstr>
  </property>
  <property fmtid="{D5CDD505-2E9C-101B-9397-08002B2CF9AE}" pid="4" name="MSIP_Label_ce5dff0f-8f2b-4675-8791-acbc2e5505d9_Owner">
    <vt:lpwstr>harry.koopmans@centric.eu</vt:lpwstr>
  </property>
  <property fmtid="{D5CDD505-2E9C-101B-9397-08002B2CF9AE}" pid="5" name="MSIP_Label_ce5dff0f-8f2b-4675-8791-acbc2e5505d9_SetDate">
    <vt:lpwstr>2019-09-11T07:32:21.4655844Z</vt:lpwstr>
  </property>
  <property fmtid="{D5CDD505-2E9C-101B-9397-08002B2CF9AE}" pid="6" name="MSIP_Label_ce5dff0f-8f2b-4675-8791-acbc2e5505d9_Name">
    <vt:lpwstr>Public (V1)</vt:lpwstr>
  </property>
  <property fmtid="{D5CDD505-2E9C-101B-9397-08002B2CF9AE}" pid="7" name="MSIP_Label_ce5dff0f-8f2b-4675-8791-acbc2e5505d9_Application">
    <vt:lpwstr>Microsoft Azure Information Protection</vt:lpwstr>
  </property>
  <property fmtid="{D5CDD505-2E9C-101B-9397-08002B2CF9AE}" pid="8" name="MSIP_Label_ce5dff0f-8f2b-4675-8791-acbc2e5505d9_ActionId">
    <vt:lpwstr>d1379ac2-7cec-40cd-a526-c3a27798ccad</vt:lpwstr>
  </property>
  <property fmtid="{D5CDD505-2E9C-101B-9397-08002B2CF9AE}" pid="9" name="MSIP_Label_ce5dff0f-8f2b-4675-8791-acbc2e5505d9_Extended_MSFT_Method">
    <vt:lpwstr>Manual</vt:lpwstr>
  </property>
  <property fmtid="{D5CDD505-2E9C-101B-9397-08002B2CF9AE}" pid="10" name="Sensitivity">
    <vt:lpwstr>Public (V1)</vt:lpwstr>
  </property>
</Properties>
</file>