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8" r:id="rId2"/>
    <p:sldId id="270" r:id="rId3"/>
    <p:sldId id="309" r:id="rId4"/>
    <p:sldId id="315" r:id="rId5"/>
    <p:sldId id="316" r:id="rId6"/>
    <p:sldId id="317" r:id="rId7"/>
    <p:sldId id="318" r:id="rId8"/>
    <p:sldId id="305" r:id="rId9"/>
    <p:sldId id="306" r:id="rId10"/>
    <p:sldId id="307" r:id="rId11"/>
    <p:sldId id="308" r:id="rId12"/>
    <p:sldId id="260" r:id="rId13"/>
    <p:sldId id="319" r:id="rId14"/>
    <p:sldId id="320" r:id="rId15"/>
    <p:sldId id="321" r:id="rId16"/>
    <p:sldId id="322" r:id="rId17"/>
    <p:sldId id="267" r:id="rId18"/>
    <p:sldId id="323" r:id="rId19"/>
    <p:sldId id="324" r:id="rId20"/>
    <p:sldId id="325" r:id="rId21"/>
    <p:sldId id="326" r:id="rId22"/>
    <p:sldId id="269" r:id="rId23"/>
    <p:sldId id="279" r:id="rId24"/>
    <p:sldId id="301" r:id="rId25"/>
    <p:sldId id="300" r:id="rId26"/>
    <p:sldId id="281" r:id="rId27"/>
    <p:sldId id="311" r:id="rId28"/>
    <p:sldId id="312" r:id="rId29"/>
    <p:sldId id="310" r:id="rId30"/>
    <p:sldId id="293" r:id="rId31"/>
    <p:sldId id="314" r:id="rId32"/>
    <p:sldId id="313" r:id="rId33"/>
    <p:sldId id="273" r:id="rId34"/>
    <p:sldId id="302" r:id="rId35"/>
    <p:sldId id="303" r:id="rId36"/>
    <p:sldId id="280" r:id="rId37"/>
    <p:sldId id="304" r:id="rId38"/>
    <p:sldId id="282" r:id="rId39"/>
    <p:sldId id="278" r:id="rId40"/>
    <p:sldId id="288" r:id="rId41"/>
    <p:sldId id="283" r:id="rId42"/>
    <p:sldId id="284" r:id="rId43"/>
    <p:sldId id="285" r:id="rId44"/>
    <p:sldId id="286" r:id="rId45"/>
    <p:sldId id="292" r:id="rId46"/>
    <p:sldId id="287" r:id="rId47"/>
    <p:sldId id="289" r:id="rId4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lge" id="{C3975B2D-631E-4AC5-90DC-D6C55DDD64B4}">
          <p14:sldIdLst>
            <p14:sldId id="268"/>
            <p14:sldId id="270"/>
            <p14:sldId id="309"/>
          </p14:sldIdLst>
        </p14:section>
        <p14:section name="Catrien" id="{25674A96-EB3A-4428-B6C9-7114EDA103A5}">
          <p14:sldIdLst>
            <p14:sldId id="315"/>
            <p14:sldId id="316"/>
            <p14:sldId id="317"/>
            <p14:sldId id="318"/>
          </p14:sldIdLst>
        </p14:section>
        <p14:section name="Bert Meijberg" id="{8930791B-FB65-4DB5-B96E-4BDD7E6E8385}">
          <p14:sldIdLst>
            <p14:sldId id="305"/>
            <p14:sldId id="306"/>
            <p14:sldId id="307"/>
            <p14:sldId id="308"/>
            <p14:sldId id="260"/>
            <p14:sldId id="319"/>
            <p14:sldId id="320"/>
            <p14:sldId id="321"/>
            <p14:sldId id="322"/>
            <p14:sldId id="267"/>
            <p14:sldId id="323"/>
            <p14:sldId id="324"/>
            <p14:sldId id="325"/>
            <p14:sldId id="326"/>
            <p14:sldId id="269"/>
          </p14:sldIdLst>
        </p14:section>
        <p14:section name="Marco Berken" id="{D3A3A097-6242-4FE5-9DA6-5CD060EA62BF}">
          <p14:sldIdLst>
            <p14:sldId id="279"/>
            <p14:sldId id="301"/>
            <p14:sldId id="300"/>
            <p14:sldId id="281"/>
          </p14:sldIdLst>
        </p14:section>
        <p14:section name="Helge" id="{156E0ABD-1911-4B1A-BDFF-5D186E89D768}">
          <p14:sldIdLst>
            <p14:sldId id="311"/>
            <p14:sldId id="312"/>
            <p14:sldId id="310"/>
            <p14:sldId id="293"/>
            <p14:sldId id="314"/>
            <p14:sldId id="313"/>
          </p14:sldIdLst>
        </p14:section>
        <p14:section name="Kees Visser" id="{00EE9E46-2CAA-40B8-A467-34E0DC91909C}">
          <p14:sldIdLst>
            <p14:sldId id="273"/>
            <p14:sldId id="302"/>
            <p14:sldId id="303"/>
            <p14:sldId id="280"/>
            <p14:sldId id="304"/>
            <p14:sldId id="282"/>
            <p14:sldId id="278"/>
            <p14:sldId id="288"/>
            <p14:sldId id="283"/>
            <p14:sldId id="284"/>
            <p14:sldId id="285"/>
            <p14:sldId id="286"/>
            <p14:sldId id="292"/>
            <p14:sldId id="287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FCDFF-139D-485A-B433-B9598D2148FA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3AAC-5EB3-4E15-A6A8-DEAB8042B1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4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Marco stuurt vanavond 11 april laatste versie rekening</a:t>
            </a:r>
            <a:r>
              <a:rPr lang="nl-NL"/>
              <a:t>. Ba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4B031-574B-4F71-B104-8DF8D0427AA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03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0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911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799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353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121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718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950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13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Bevindingen </a:t>
            </a:r>
            <a:r>
              <a:rPr lang="nl-NL" dirty="0" err="1"/>
              <a:t>kascomissie</a:t>
            </a:r>
            <a:r>
              <a:rPr lang="nl-NL" dirty="0"/>
              <a:t>, nieuwe leden kascommissie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4B031-574B-4F71-B104-8DF8D0427AA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82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64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1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3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95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06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10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25F51-9B20-B7F2-5581-295A1CC28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5E6ECF-DEC9-6D43-36C9-C46FE3BA7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A6D102-A7CF-92D9-CBCD-DF5E528E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513D4D-F89D-D8E2-8577-22D9C1C7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A387C7-50B9-6D1B-A90F-90434DEB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71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EFDB5-8943-39FD-EEEB-5C148CF7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ACADEB-AF08-C1A3-46EC-7034DD0E3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28E823-CE41-4AE8-8916-1C84591C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5CA765-13BE-D28E-C44F-852BD78B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D35163-5ECD-97F2-D6EC-85C3A6CD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13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E3BC47D-4424-6A34-0F0E-9A4D8F4E9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EC5608-EA48-BF66-C4D1-BADDB3A29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704AD7-C25D-644F-8AE9-F907B0D0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5764F4-BA52-2A47-56C5-245C1258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430657-F4B6-4505-B6BB-F63D53C6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98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800" noProof="0" dirty="0"/>
          </a:p>
        </p:txBody>
      </p:sp>
    </p:spTree>
    <p:extLst>
      <p:ext uri="{BB962C8B-B14F-4D97-AF65-F5344CB8AC3E}">
        <p14:creationId xmlns:p14="http://schemas.microsoft.com/office/powerpoint/2010/main" val="326745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82F27-DAFD-2DBC-0251-CD642011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18689B-0723-CF38-A94C-D47EDCA6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370E05-3530-89BE-4CED-DE042813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D89B1A-A155-5361-F501-42D6749D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53D5D5-51E1-F059-0F84-1CC43F09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85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51C60-FF1A-1EA1-B5ED-D5327C1C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2CA71F-5CE2-02B1-DEBA-15C5F7CA3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C9B850-CCC8-324B-1DFA-1521CA8E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289D02-23F7-3035-F0BC-2B88A487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5C2571-97F4-4063-3E8D-C11F6AF7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07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50BF7-6474-F1B9-5EA6-314C8D39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AA307-5A00-4B19-7435-8120E6BC7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ADCA4E-4749-31EB-87BB-4DF37195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D8208F-8642-9DDD-3BA4-F32AAA06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BE06EE-E43D-85B8-B37C-CCC23B84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57C076-D38E-FDBA-43B9-504BB89B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84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52E84-4F01-5AE3-5530-9D525FFC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8AE1E6-ACB1-8CEB-EE48-2279BAAE9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A5C56B-75CA-A3CE-BD9C-159AA88BC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5E4559-D214-5C26-3286-C9E39A9F6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769715-B4CC-68A6-D189-F824AEDA9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DD01B4D-BDC3-8EA0-EDAB-10939950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8EB5FE6-333E-7FD7-4550-EA984815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23A1D9-2FE4-5FDD-6D41-76276B80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8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26AB5-8A7B-2014-AC41-1AFC532C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F459C8-B2D1-568C-36A9-A5B00428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EB41DB1-E094-F0D6-8058-632264DE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AF73FB-7D69-29A3-1BC1-F3576AA0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96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B77D3B2-F40C-5E5A-E562-73808C2C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3802AA5-C95D-083A-E6CE-AE17340E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C66FAC-FBBA-C773-2027-8945D419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75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A274E-F891-867D-4A2D-075D5F55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75DF26-D521-ED69-6B86-E17FED92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B30D18-4FB4-AB1A-AFE3-81503E4BD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2FBE58-1F7C-FAEF-BC35-81BB149A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53DFC1-BF62-DE79-5527-5FB362F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914C3A-2B08-0CF6-C7C6-D9E30593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7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9EFC5-7744-9CD0-3450-A6B3FCAF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BAF4852-E58F-034D-78AE-766E02F43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D26269-123B-A920-0D50-05F2090D8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9C52A0-06AF-1190-2177-8BBEF806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963D3D-5CFE-71B0-F988-F0A37138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DE0895-208D-BEA2-471C-DFEF682D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26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936689-6B76-6C90-87A0-FD51D15A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67FB9D-2E94-AC5C-A09C-502106437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2D4EA6-4EBB-102C-324B-841F5745B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D5B62-33C5-4A80-A0F0-527A60A5BA49}" type="datetimeFigureOut">
              <a:rPr lang="nl-NL" smtClean="0"/>
              <a:t>7-5-2026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2EDF4A-5655-F151-CBC5-45A9DFA7D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039D3A-2C4E-C29F-5247-3A75E9E7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2A92DA-5909-449A-9048-424714246E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51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8ED5DE8-CA8B-4332-9D76-60AD9B818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B27B3-32D7-4D61-A94D-6EB57F52A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50" y="1230020"/>
            <a:ext cx="3931924" cy="3346322"/>
          </a:xfrm>
        </p:spPr>
        <p:txBody>
          <a:bodyPr>
            <a:normAutofit/>
          </a:bodyPr>
          <a:lstStyle/>
          <a:p>
            <a:pPr algn="l"/>
            <a:r>
              <a:rPr lang="nl-NL" sz="4600"/>
              <a:t>ABV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DB31C-F388-45CB-99AA-B5715A619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050" y="4845360"/>
            <a:ext cx="3931924" cy="1297977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Donderdag 7 mei 2026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983B4D-AA9E-4FCA-A321-B87362793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2446384" cy="577780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2432161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2446384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7417" y="679731"/>
            <a:ext cx="6875958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64539-5987-4155-BD06-869D51F8B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930" y="873723"/>
            <a:ext cx="2553188" cy="256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DDC339-6D38-40C8-AD8D-0C65B365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789" y="873723"/>
            <a:ext cx="2573186" cy="256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8C1434-D5E8-4960-BF54-EA5D676F0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472" y="3736763"/>
            <a:ext cx="3118104" cy="2252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E90BDE-5534-4E66-9C09-FECEA2DB0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330" y="3764046"/>
            <a:ext cx="3118104" cy="21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135216-AC72-DC25-B663-54A187A9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nl-NL" sz="5200"/>
              <a:t>Oplossingen die in het water vallen</a:t>
            </a:r>
            <a:br>
              <a:rPr lang="nl-NL" sz="5200"/>
            </a:br>
            <a:endParaRPr lang="nl-NL" sz="52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45BD0-68F2-D35D-2B1E-141E8D608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/>
              <a:t>Tijdelijke oversteek</a:t>
            </a:r>
          </a:p>
          <a:p>
            <a:pPr marL="0" indent="0">
              <a:buNone/>
            </a:pPr>
            <a:r>
              <a:rPr lang="nl-NL" sz="2000"/>
              <a:t>Veelvuldig aangekondigd en nog vaker uitgesteld</a:t>
            </a:r>
          </a:p>
          <a:p>
            <a:pPr marL="0" indent="0">
              <a:buNone/>
            </a:pPr>
            <a:r>
              <a:rPr lang="nl-NL" sz="2000"/>
              <a:t>Resulteert in de hellingbaan</a:t>
            </a:r>
          </a:p>
          <a:p>
            <a:pPr marL="0" indent="0">
              <a:buNone/>
            </a:pPr>
            <a:r>
              <a:rPr lang="nl-NL" sz="2000"/>
              <a:t>Geen keuze voor blijvende oplossing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F074B-8741-2749-7844-B89309F3D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1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1B9E21-F857-00CC-D52B-6AE30D1E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nl-NL" sz="5400"/>
              <a:t>Nieuwbouw vereist afbraak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9A27D0-170F-5CCD-CB55-162925873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/>
              <a:t>Platform vindt met gemeente en RWS oplossing</a:t>
            </a:r>
          </a:p>
          <a:p>
            <a:pPr marL="0" indent="0">
              <a:buNone/>
            </a:pPr>
            <a:r>
              <a:rPr lang="nl-NL" sz="2000"/>
              <a:t>Tijdelijke oversteek via de Busbaanbrug</a:t>
            </a:r>
          </a:p>
          <a:p>
            <a:pPr marL="0" indent="0">
              <a:buNone/>
            </a:pPr>
            <a:r>
              <a:rPr lang="nl-NL" sz="2000"/>
              <a:t>Minister reserveert 6 miljoen</a:t>
            </a:r>
          </a:p>
          <a:p>
            <a:endParaRPr lang="nl-NL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C05C6-EBBD-7764-FBE6-F22B2359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1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D3D5A6-8A88-61B6-CF58-954FD263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nl-NL" sz="5200"/>
              <a:t>RWS komt met flink hogere raming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2CFE68-FD08-B060-97F6-2345D993A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/>
              <a:t>10 miljoen! Dat is te veel!</a:t>
            </a:r>
          </a:p>
          <a:p>
            <a:pPr marL="0" indent="0">
              <a:buNone/>
            </a:pPr>
            <a:r>
              <a:rPr lang="nl-NL" sz="2000" dirty="0"/>
              <a:t>En niet nodig</a:t>
            </a:r>
          </a:p>
          <a:p>
            <a:pPr marL="0" indent="0">
              <a:buNone/>
            </a:pPr>
            <a:r>
              <a:rPr lang="nl-NL" sz="2000" dirty="0"/>
              <a:t>“Maar een paar minuten extra reistijd”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Maatschappelijke en sociale kosten tellen niet mee</a:t>
            </a:r>
          </a:p>
          <a:p>
            <a:pPr marL="0" indent="0">
              <a:buNone/>
            </a:pPr>
            <a:r>
              <a:rPr lang="nl-NL" sz="2000" dirty="0"/>
              <a:t>Wel! Zeggen 18000 handtekeningen</a:t>
            </a:r>
          </a:p>
          <a:p>
            <a:pPr marL="0" indent="0">
              <a:buNone/>
            </a:pPr>
            <a:r>
              <a:rPr lang="nl-NL" sz="2000" dirty="0"/>
              <a:t>Zegt gemeenteraad - Zegt Tweede Kamer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EDAEE-E69A-BFF8-9712-E536927D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06DE9C-795D-62FC-A723-9803FC75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3400"/>
              <a:t>Geen tijdelijke oversteek, alleen omrijroutes:</a:t>
            </a:r>
            <a:br>
              <a:rPr lang="nl-NL" sz="3400"/>
            </a:br>
            <a:r>
              <a:rPr lang="nl-NL" sz="3400"/>
              <a:t>grote sociale en maatschappelijke kosten</a:t>
            </a:r>
            <a:br>
              <a:rPr lang="nl-NL" sz="3400"/>
            </a:br>
            <a:endParaRPr lang="nl-NL" sz="3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A5D28-725F-F704-52CE-EDA46FEB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nl-NL" sz="2000"/>
              <a:t>Raakt dagelijkse gang van 20.000 mensen naar werk, scholing, vereniging, zorg</a:t>
            </a:r>
          </a:p>
          <a:p>
            <a:r>
              <a:rPr lang="nl-NL" sz="2000"/>
              <a:t>Voor ouderen en minder mobiele mensen dreigt vorm van sociaal isolement</a:t>
            </a:r>
          </a:p>
          <a:p>
            <a:r>
              <a:rPr lang="nl-NL" sz="2000"/>
              <a:t>Zelfredzaamheid in geding en toegankelijkheid, sociale en ruimtelijke mobiliteit</a:t>
            </a:r>
          </a:p>
          <a:p>
            <a:r>
              <a:rPr lang="nl-NL" sz="2000"/>
              <a:t>Langdurige gevolgen dreigen, erkennen ook de onderzoekers</a:t>
            </a:r>
          </a:p>
          <a:p>
            <a:r>
              <a:rPr lang="nl-NL" sz="2000"/>
              <a:t>Meer autogebruik: wegen, straten, stopplekken, parkeerruimte niet op berekend</a:t>
            </a:r>
          </a:p>
          <a:p>
            <a:r>
              <a:rPr lang="nl-NL" sz="2000"/>
              <a:t>Keuzes voor andere school, kinderopvang en (sport)vereniging, voor ander bedrijf</a:t>
            </a:r>
          </a:p>
          <a:p>
            <a:r>
              <a:rPr lang="nl-NL" sz="2000"/>
              <a:t>Verlies toeloop voor jaren, soms definitief</a:t>
            </a:r>
          </a:p>
          <a:p>
            <a:endParaRPr lang="nl-NL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25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2044E7-E1A9-754E-8C76-3646A152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/>
              <a:t>Er is een goedkoper alternatief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ADCB15-4970-0394-E72F-C685DD19C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VBNO presenteert de MVO variant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Kosten: de gereserveerde 6 miljoen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Duurzaam door hergebruik en onderhoudsarm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29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AC9CA5-D21C-492C-B94F-EBA92B34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/>
              <a:t>Ongeloof en onwil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88946F-2896-A276-57F5-B342BDAA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nl-NL" sz="2200"/>
          </a:p>
          <a:p>
            <a:pPr marL="0" indent="0">
              <a:buNone/>
            </a:pPr>
            <a:r>
              <a:rPr lang="nl-NL" sz="2200"/>
              <a:t>Wethouder:</a:t>
            </a:r>
          </a:p>
          <a:p>
            <a:pPr marL="0" indent="0">
              <a:buNone/>
            </a:pPr>
            <a:r>
              <a:rPr lang="nl-NL" sz="2200"/>
              <a:t>We blijven voorstander tijdelijke brug</a:t>
            </a:r>
          </a:p>
          <a:p>
            <a:pPr marL="0" indent="0">
              <a:buNone/>
            </a:pPr>
            <a:r>
              <a:rPr lang="nl-NL" sz="2200"/>
              <a:t>Maar kan vast niet voor die centen</a:t>
            </a:r>
          </a:p>
          <a:p>
            <a:endParaRPr lang="nl-NL" sz="2200"/>
          </a:p>
          <a:p>
            <a:pPr marL="0" indent="0">
              <a:buNone/>
            </a:pPr>
            <a:r>
              <a:rPr lang="nl-NL" sz="2200"/>
              <a:t>Beleidsambtenaar:</a:t>
            </a:r>
          </a:p>
          <a:p>
            <a:pPr marL="0" indent="0">
              <a:buNone/>
            </a:pPr>
            <a:r>
              <a:rPr lang="nl-NL" sz="2200"/>
              <a:t>Kost tijd door procedures</a:t>
            </a:r>
          </a:p>
          <a:p>
            <a:pPr marL="0" indent="0">
              <a:buNone/>
            </a:pPr>
            <a:endParaRPr lang="nl-NL" sz="2200"/>
          </a:p>
          <a:p>
            <a:pPr marL="0" indent="0">
              <a:buNone/>
            </a:pPr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51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F7F5F5-5BE6-093F-E80C-ADAF47EE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800"/>
              <a:t>Omwegen worden ‘Omleidingen’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3143E4-8F33-7438-7676-383596FE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/>
              <a:t>Minder Hinder Plan</a:t>
            </a:r>
          </a:p>
          <a:p>
            <a:pPr marL="0" indent="0">
              <a:buNone/>
            </a:pPr>
            <a:r>
              <a:rPr lang="nl-NL" sz="2400"/>
              <a:t>Kosten: ruim 1 miljoen</a:t>
            </a:r>
          </a:p>
          <a:p>
            <a:pPr marL="0" indent="0">
              <a:buNone/>
            </a:pPr>
            <a:r>
              <a:rPr lang="nl-NL" sz="2400"/>
              <a:t>Resulteert in 11 fysieke maatregelen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1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3B3385-6BA6-E102-9D7B-52AD3D81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3700"/>
              <a:t>Omleidingsmaatregelen van belang voor verkeer van en naar de Hunze van Starkenborgh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F07CE9-124F-C851-00D1-53CFC991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Autofit/>
          </a:bodyPr>
          <a:lstStyle/>
          <a:p>
            <a:r>
              <a:rPr lang="nl-NL" sz="1800" dirty="0" err="1"/>
              <a:t>Bedumerweg</a:t>
            </a:r>
            <a:r>
              <a:rPr lang="nl-NL" sz="1800" dirty="0"/>
              <a:t> - Molukkenstraat: druk en onoverzichtelijk</a:t>
            </a:r>
          </a:p>
          <a:p>
            <a:r>
              <a:rPr lang="nl-NL" sz="1800" dirty="0"/>
              <a:t>Pop Dijkemaweg - </a:t>
            </a:r>
            <a:r>
              <a:rPr lang="nl-NL" sz="1800" dirty="0" err="1"/>
              <a:t>Heerdenpad</a:t>
            </a:r>
            <a:r>
              <a:rPr lang="nl-NL" sz="1800" dirty="0"/>
              <a:t>: meer fietsers op deze route</a:t>
            </a:r>
          </a:p>
          <a:p>
            <a:r>
              <a:rPr lang="nl-NL" sz="1800" dirty="0"/>
              <a:t>Pop Dijkemaweg - </a:t>
            </a:r>
            <a:r>
              <a:rPr lang="nl-NL" sz="1800" dirty="0" err="1"/>
              <a:t>Kardingeweg</a:t>
            </a:r>
            <a:r>
              <a:rPr lang="nl-NL" sz="1800" dirty="0"/>
              <a:t>: kruispunt wordt intensiever gebruikt</a:t>
            </a:r>
          </a:p>
          <a:p>
            <a:r>
              <a:rPr lang="nl-NL" sz="1800" dirty="0"/>
              <a:t>Pop Dijkemaweg - </a:t>
            </a:r>
            <a:r>
              <a:rPr lang="nl-NL" sz="1800" dirty="0" err="1"/>
              <a:t>Stratinghpad</a:t>
            </a:r>
            <a:r>
              <a:rPr lang="nl-NL" sz="1800" dirty="0"/>
              <a:t>: deel van </a:t>
            </a:r>
            <a:r>
              <a:rPr lang="nl-NL" sz="1800" i="1" dirty="0"/>
              <a:t>omleidingsroute Oostersluis</a:t>
            </a:r>
          </a:p>
          <a:p>
            <a:endParaRPr lang="nl-NL" sz="1800" dirty="0"/>
          </a:p>
          <a:p>
            <a:r>
              <a:rPr lang="nl-NL" sz="1800" dirty="0"/>
              <a:t>Oplossingen: </a:t>
            </a:r>
            <a:r>
              <a:rPr lang="nl-NL" sz="1800" dirty="0" err="1"/>
              <a:t>middengeleiders</a:t>
            </a:r>
            <a:r>
              <a:rPr lang="nl-NL" sz="1800" dirty="0"/>
              <a:t>, fietspaaltjes, soms snelheidsbeperking</a:t>
            </a:r>
          </a:p>
          <a:p>
            <a:r>
              <a:rPr lang="nl-NL" sz="1800" dirty="0"/>
              <a:t>Ook bij de eerste drie, vooral voor </a:t>
            </a:r>
            <a:r>
              <a:rPr lang="nl-NL" sz="1800" i="1" dirty="0"/>
              <a:t>omleidingsroute Noordzeebrug</a:t>
            </a:r>
          </a:p>
          <a:p>
            <a:endParaRPr lang="nl-NL" sz="1800" dirty="0"/>
          </a:p>
          <a:p>
            <a:r>
              <a:rPr lang="nl-NL" sz="1800" dirty="0"/>
              <a:t>Klein bier vergeleken bij wat nodig is bij de Boterdiepbrug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4F21D-101A-2476-4D21-CFF3D5EF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nl-NL" sz="4000"/>
              <a:t>Boterdiepbrug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61BEF-25E6-BA94-C0FF-CA96A9648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nl-NL" sz="2000"/>
              <a:t>Fietsstroken krijgen een kleurtje</a:t>
            </a:r>
          </a:p>
          <a:p>
            <a:endParaRPr lang="nl-NL" sz="2000"/>
          </a:p>
          <a:p>
            <a:r>
              <a:rPr lang="nl-NL" sz="2000"/>
              <a:t>Stoplichten wat langer op groen</a:t>
            </a:r>
          </a:p>
          <a:p>
            <a:endParaRPr lang="nl-NL" sz="2000"/>
          </a:p>
          <a:p>
            <a:r>
              <a:rPr lang="nl-NL" sz="2000" i="1"/>
              <a:t>BHS voorspelt forse problemen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153028-76B1-2FA5-8708-E3F21C324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3" r="4981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4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452413-C03F-D612-DC82-16072DED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6113" y="0"/>
            <a:ext cx="5415887" cy="6858000"/>
          </a:xfrm>
          <a:prstGeom prst="rect">
            <a:avLst/>
          </a:prstGeom>
          <a:ln>
            <a:noFill/>
          </a:ln>
          <a:effectLst>
            <a:outerShdw blurRad="279400" dist="63500" dir="9060000" sx="96000" sy="96000" algn="t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46746E-EC65-971D-F69E-6C1A6BC5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558" y="1037987"/>
            <a:ext cx="4114800" cy="4782027"/>
          </a:xfrm>
        </p:spPr>
        <p:txBody>
          <a:bodyPr anchor="ctr">
            <a:normAutofit/>
          </a:bodyPr>
          <a:lstStyle/>
          <a:p>
            <a:r>
              <a:rPr lang="nl-NL" sz="4000"/>
              <a:t>10 problemen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1C6913-24E8-DC2F-D818-A108AC673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3" y="671052"/>
            <a:ext cx="5337047" cy="5515897"/>
          </a:xfrm>
        </p:spPr>
        <p:txBody>
          <a:bodyPr anchor="ctr">
            <a:normAutofit/>
          </a:bodyPr>
          <a:lstStyle/>
          <a:p>
            <a:pPr lvl="0"/>
            <a:r>
              <a:rPr lang="nl-NL" sz="1700"/>
              <a:t>Opstelstrook bij stoplicht vanuit Zuidwolde naar Noordzeebrug te smal</a:t>
            </a:r>
          </a:p>
          <a:p>
            <a:pPr lvl="0"/>
            <a:r>
              <a:rPr lang="nl-NL" sz="1700"/>
              <a:t>Naar links de brug over: binnendoor, met meer tegenliggers</a:t>
            </a:r>
          </a:p>
          <a:p>
            <a:pPr lvl="0"/>
            <a:r>
              <a:rPr lang="nl-NL" sz="1700"/>
              <a:t>Fietsers op pad Noordzeebrug -  Boterdiepbrug: van twee kanten &gt; te smal  </a:t>
            </a:r>
          </a:p>
          <a:p>
            <a:pPr lvl="0"/>
            <a:r>
              <a:rPr lang="nl-NL" sz="1700"/>
              <a:t>Schuin oversteken in beide richtingen tegelijk</a:t>
            </a:r>
          </a:p>
          <a:p>
            <a:pPr lvl="0"/>
            <a:r>
              <a:rPr lang="nl-NL" sz="1700"/>
              <a:t>Meer snelverkeer, met ambulances en sluipverkeer via bussluis</a:t>
            </a:r>
          </a:p>
          <a:p>
            <a:pPr lvl="0"/>
            <a:r>
              <a:rPr lang="nl-NL" sz="1700"/>
              <a:t>Brug open: grotere opstelstroken die doorgangen hinderen</a:t>
            </a:r>
          </a:p>
          <a:p>
            <a:pPr lvl="0"/>
            <a:r>
              <a:rPr lang="nl-NL" sz="1700"/>
              <a:t>Bussen van en naar kruispunt, die vaker moeten rijden</a:t>
            </a:r>
          </a:p>
          <a:p>
            <a:pPr lvl="0"/>
            <a:r>
              <a:rPr lang="nl-NL" sz="1700"/>
              <a:t>Meer en langere files: Van Starkenborgh, Witte Lam en Hornbach</a:t>
            </a:r>
          </a:p>
          <a:p>
            <a:pPr lvl="0"/>
            <a:r>
              <a:rPr lang="nl-NL" sz="1700"/>
              <a:t>Voetgangers: geen goed pad voor oversteek</a:t>
            </a:r>
          </a:p>
          <a:p>
            <a:pPr lvl="0"/>
            <a:r>
              <a:rPr lang="nl-NL" sz="1700"/>
              <a:t>Langer groen licht nodig: ook voor voetgangers, nog complexer dus</a:t>
            </a:r>
          </a:p>
          <a:p>
            <a:endParaRPr lang="nl-NL" sz="1700"/>
          </a:p>
        </p:txBody>
      </p:sp>
    </p:spTree>
    <p:extLst>
      <p:ext uri="{BB962C8B-B14F-4D97-AF65-F5344CB8AC3E}">
        <p14:creationId xmlns:p14="http://schemas.microsoft.com/office/powerpoint/2010/main" val="267380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A0BF4-2340-4A8E-8F27-ACDE0DA7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06A99-3F02-74EE-CF01-CFF4A95901D9}"/>
              </a:ext>
            </a:extLst>
          </p:cNvPr>
          <p:cNvSpPr txBox="1"/>
          <p:nvPr/>
        </p:nvSpPr>
        <p:spPr>
          <a:xfrm>
            <a:off x="6291923" y="1239927"/>
            <a:ext cx="4971824" cy="468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uFill>
                  <a:solidFill>
                    <a:srgbClr val="000000"/>
                  </a:solidFill>
                </a:uFill>
              </a:rPr>
              <a:t>1.Opening, welkom en voorstellen bestuur door Arina de Visser, voorzitter BHS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uFill>
                  <a:solidFill>
                    <a:srgbClr val="000000"/>
                  </a:solidFill>
                </a:uFill>
              </a:rPr>
              <a:t>(Aandacht voor registratie en Algemene Verordening Gegevensbescherming AVG)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>
              <a:uFill>
                <a:solidFill>
                  <a:srgbClr val="000000"/>
                </a:solidFill>
              </a:u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uFill>
                  <a:solidFill>
                    <a:srgbClr val="000000"/>
                  </a:solidFill>
                </a:uFill>
              </a:rPr>
              <a:t>2. ABV 2026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uFill>
                  <a:solidFill>
                    <a:srgbClr val="000000"/>
                  </a:solidFill>
                </a:uFill>
              </a:rPr>
              <a:t>Vaststellen notulen ABV 2025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uFill>
                  <a:solidFill>
                    <a:srgbClr val="000000"/>
                  </a:solidFill>
                </a:uFill>
              </a:rPr>
              <a:t>Presentatie van de financiële stukken, verslag kascommissie, vaststellen rekening 2025 en presentatie begroting 2026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/>
              <a:t>Activiteiten, plannen en gebeurtenissen 2025/2026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uFill>
                  <a:solidFill>
                    <a:srgbClr val="000000"/>
                  </a:solidFill>
                </a:uFill>
              </a:rPr>
              <a:t>Aftreden, benoemen bestuursleden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uFill>
                  <a:solidFill>
                    <a:srgbClr val="000000"/>
                  </a:solidFill>
                </a:uFill>
              </a:rPr>
              <a:t>Sluiting vergadering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>
              <a:uFill>
                <a:solidFill>
                  <a:srgbClr val="000000"/>
                </a:solidFill>
              </a:u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uFill>
                  <a:solidFill>
                    <a:srgbClr val="000000"/>
                  </a:solidFill>
                </a:uFill>
              </a:rPr>
              <a:t>PAUZE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uFill>
                  <a:solidFill>
                    <a:srgbClr val="000000"/>
                  </a:solidFill>
                </a:uFill>
              </a:rPr>
              <a:t>Er volgt een verdere uitleg over Maatregel 29, Nij Begun door Kees Visser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i="1">
                <a:uFill>
                  <a:solidFill>
                    <a:srgbClr val="000000"/>
                  </a:solidFill>
                </a:u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>
              <a:uFill>
                <a:solidFill>
                  <a:srgbClr val="000000"/>
                </a:solidFill>
              </a:uFill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>
              <a:uFill>
                <a:solidFill>
                  <a:srgbClr val="000000"/>
                </a:solidFill>
              </a:uFill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>
              <a:ln>
                <a:noFill/>
              </a:ln>
              <a:effectLst/>
              <a:uFill>
                <a:solidFill>
                  <a:srgbClr val="000000"/>
                </a:solidFill>
              </a:uFill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ln>
                <a:noFill/>
              </a:ln>
              <a:effectLst/>
              <a:uFill>
                <a:solidFill>
                  <a:srgbClr val="000000"/>
                </a:solidFill>
              </a:u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6325D-FC8A-410E-90E4-9BD347234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C3378-C0D9-AB41-38F7-AE41C330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51338"/>
          </a:xfrm>
        </p:spPr>
        <p:txBody>
          <a:bodyPr>
            <a:normAutofit/>
          </a:bodyPr>
          <a:lstStyle/>
          <a:p>
            <a:pPr algn="ctr"/>
            <a:br>
              <a:rPr lang="nl-NL" dirty="0"/>
            </a:br>
            <a:r>
              <a:rPr lang="nl-NL" dirty="0"/>
              <a:t>Boterdiepbrug </a:t>
            </a:r>
            <a:br>
              <a:rPr lang="nl-NL" dirty="0"/>
            </a:br>
            <a:r>
              <a:rPr lang="nl-NL" dirty="0"/>
              <a:t>Bottleneckbrug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B437AD-D9CE-380E-BCEA-6341102C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96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60C620-A0AF-7C82-EE7C-8F2B8C89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Daarom: we gaan nog steeds voor de</a:t>
            </a: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tijdelijke</a:t>
            </a: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onvermijdelijke brug</a:t>
            </a: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minister van I&amp;W uitgenodigd</a:t>
            </a: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 de maatschappelijke last</a:t>
            </a: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zelf te aanschouwen</a:t>
            </a:r>
            <a:br>
              <a:rPr lang="en-US" sz="1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8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048BFB-7DFF-FC4B-58E1-1EBC80F76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E785C1-4EFB-EC1C-D11C-5359FFE9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2370512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tijdelijke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brug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onvermijdelijke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brug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wordt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vervolgd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79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438CBC4-A6DC-0F7B-AE14-B6BA4652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5BA281-2ACC-DD2C-8718-E06BD7328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26DB5-B1B3-6BB0-6AAA-0399CCC0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89" y="32327"/>
            <a:ext cx="9864633" cy="1297420"/>
          </a:xfrm>
        </p:spPr>
        <p:txBody>
          <a:bodyPr>
            <a:noAutofit/>
          </a:bodyPr>
          <a:lstStyle/>
          <a:p>
            <a:r>
              <a:rPr lang="nl-NL" sz="4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Presentatie van de financiële stukken</a:t>
            </a:r>
            <a:br>
              <a:rPr lang="nl-NL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C38E7F-858F-B505-8A8D-9ED89F5BF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736" y="681037"/>
            <a:ext cx="9635737" cy="601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64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D8E1F999-3996-1F57-57E6-C71B9C8BE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813A38C-AF5B-1D61-B557-BB9648DF9129}"/>
              </a:ext>
            </a:extLst>
          </p:cNvPr>
          <p:cNvSpPr/>
          <p:nvPr/>
        </p:nvSpPr>
        <p:spPr>
          <a:xfrm>
            <a:off x="7094136" y="3215472"/>
            <a:ext cx="4340888" cy="1035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3A4C98-9E49-484F-F390-97ED91C6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7" y="800105"/>
            <a:ext cx="96858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Presentatie van de financiële stukken</a:t>
            </a:r>
            <a:br>
              <a:rPr lang="nl-NL" sz="4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4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Balans 202</a:t>
            </a:r>
            <a:r>
              <a:rPr lang="nl-NL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</a:t>
            </a:r>
            <a:br>
              <a:rPr lang="nl-NL" sz="4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D4FCEB-741F-FA16-D24E-4EEB9B456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1327"/>
            <a:ext cx="12183287" cy="35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7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AA6EB7-6845-4B82-5E5D-593CA7FC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Bevindingen van de kascommissie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39E527C-69FB-3B80-E232-67D6DB429867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Voorstel KC: Decharge verlenen aan penningmeester en het bestuur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Een lid kascommissie benoemen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Marica Hartsema opnieuw beschikbaar als lid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18BFD3-BF7F-68A9-A5CB-DBCC1AA1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32" y="3427203"/>
            <a:ext cx="5150277" cy="1828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83643-16F3-2ED8-81B8-8B94E7575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0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F26CCE-BEF3-3F63-EFDE-B16AB4BF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267" y="143884"/>
            <a:ext cx="8449733" cy="762512"/>
          </a:xfrm>
        </p:spPr>
        <p:txBody>
          <a:bodyPr>
            <a:normAutofit fontScale="90000"/>
          </a:bodyPr>
          <a:lstStyle/>
          <a:p>
            <a:r>
              <a:rPr lang="nl-NL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2. Begroting</a:t>
            </a:r>
            <a:r>
              <a:rPr lang="nl-NL" sz="40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nl-NL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2026</a:t>
            </a:r>
            <a:br>
              <a:rPr lang="nl-NL" sz="4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endParaRPr lang="nl-NL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B958FF3-FF33-7E52-8A6F-02AB5200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6ABDD4B-A059-ED84-C80C-A78426DA5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120" y="449179"/>
            <a:ext cx="7024046" cy="62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8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F0D935-218A-8DA5-1795-951BB5F4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l-NL" dirty="0"/>
              <a:t>Jubileum feest wijken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046C8A-4FAE-707D-0E11-9D8CDEEA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34" y="511293"/>
            <a:ext cx="392347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A30D30-1F29-FC37-42EA-659FD2A1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nl-NL" dirty="0"/>
              <a:t>Hunze 40 </a:t>
            </a:r>
          </a:p>
          <a:p>
            <a:r>
              <a:rPr lang="nl-NL" dirty="0"/>
              <a:t>Van Starkenborgh 25</a:t>
            </a:r>
          </a:p>
          <a:p>
            <a:r>
              <a:rPr lang="nl-NL" dirty="0"/>
              <a:t>Commissie?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E63A4-3F19-B129-F487-8A50B8A91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2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B7583C-AE22-CCF3-7CC8-D0C0609BB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nl-NL" sz="5200"/>
              <a:t>Zwerfafval rapen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40849A-2765-FE54-A439-480411B38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nl-NL" sz="2000"/>
              <a:t>Contact Gemeente</a:t>
            </a:r>
          </a:p>
        </p:txBody>
      </p:sp>
    </p:spTree>
    <p:extLst>
      <p:ext uri="{BB962C8B-B14F-4D97-AF65-F5344CB8AC3E}">
        <p14:creationId xmlns:p14="http://schemas.microsoft.com/office/powerpoint/2010/main" val="1455287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A61B7E-B360-766B-696F-AA1CCBAC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nl-NL" sz="4800"/>
              <a:t>Bestuursleden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9DB0FED-7C7C-D9CF-0E40-8F2AE597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95" y="2791689"/>
            <a:ext cx="5150277" cy="318029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114614-7578-27AD-E108-15A0250E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nl-NL" sz="2000" dirty="0"/>
              <a:t>Nieuw bestuurslid/secretaris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9AEC80D-315D-86EA-880B-B7A73E0E3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2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B02BB-CC0A-575D-0D0C-74944A4B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Notulen ABV 2025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7EEC97-9E87-2131-40C0-9922A2E99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FF8B78-F8A4-C183-1435-4C66566B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56" y="2152545"/>
            <a:ext cx="11127282" cy="339312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0EC3B46-AF66-4155-6AD5-38AF4534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67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BD51E-F242-39EE-E51E-F915BEC3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2" y="373082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Nog andere gewenste thema´s, wensen in de wijk?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3736008-A0CF-E271-0223-7B7964A0B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" y="1690688"/>
            <a:ext cx="3489586" cy="395265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DFA35E-156B-EA88-73A8-56576734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17A385E-469A-3D11-D5BF-A51116EF0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83" y="1900302"/>
            <a:ext cx="6422869" cy="36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54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B063E-0379-E24A-0823-C1C36317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B322BA-93DF-F1B8-BD36-94062259B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444EB45-DAC4-61B4-453D-F11546846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89" y="1309296"/>
            <a:ext cx="6729822" cy="42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9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6D0820-59EA-468C-85E0-328D93D8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82" y="-307540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PAUZE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5E8ED2-DA52-A603-E50E-7EF9D429BB7C}"/>
              </a:ext>
            </a:extLst>
          </p:cNvPr>
          <p:cNvSpPr txBox="1"/>
          <p:nvPr/>
        </p:nvSpPr>
        <p:spPr>
          <a:xfrm>
            <a:off x="525982" y="3698017"/>
            <a:ext cx="4171994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Daarna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spreekt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Kees Visser over Nij Begun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621BC-1D85-67E4-E0EE-322669A3F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72" y="1698074"/>
            <a:ext cx="5608830" cy="33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3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11306" y="1164325"/>
            <a:ext cx="9582736" cy="2389365"/>
          </a:xfrm>
        </p:spPr>
        <p:txBody>
          <a:bodyPr rtlCol="0">
            <a:normAutofit/>
          </a:bodyPr>
          <a:lstStyle/>
          <a:p>
            <a:pPr rtl="0"/>
            <a:r>
              <a:rPr lang="nl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 Begun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4294967295"/>
          </p:nvPr>
        </p:nvSpPr>
        <p:spPr>
          <a:xfrm>
            <a:off x="828726" y="2933105"/>
            <a:ext cx="9582736" cy="113385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gaat het over</a:t>
            </a:r>
          </a:p>
          <a:p>
            <a:pPr marL="0" indent="0" rtl="0">
              <a:buNone/>
            </a:pPr>
            <a:r>
              <a:rPr lang="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betekent Nij Begun voor De Hunze/Van Starkenborgh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D561D4B-6FC4-8849-B566-FCE0D615CAD2}"/>
              </a:ext>
            </a:extLst>
          </p:cNvPr>
          <p:cNvSpPr txBox="1"/>
          <p:nvPr/>
        </p:nvSpPr>
        <p:spPr>
          <a:xfrm>
            <a:off x="894817" y="4906501"/>
            <a:ext cx="2031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Kees Visser</a:t>
            </a:r>
          </a:p>
        </p:txBody>
      </p:sp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Gaswinning leidt tot aardbevingen</a:t>
            </a: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C08BFD-F752-0F46-819E-1679BC1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117" y="2279927"/>
            <a:ext cx="3005705" cy="2145497"/>
          </a:xfrm>
        </p:spPr>
        <p:txBody>
          <a:bodyPr>
            <a:normAutofit/>
          </a:bodyPr>
          <a:lstStyle/>
          <a:p>
            <a:endParaRPr lang="nl-NL" sz="1800" dirty="0"/>
          </a:p>
        </p:txBody>
      </p:sp>
      <p:sp>
        <p:nvSpPr>
          <p:cNvPr id="9" name="Tijdelijke aanduiding voor inhoud 4">
            <a:extLst>
              <a:ext uri="{FF2B5EF4-FFF2-40B4-BE49-F238E27FC236}">
                <a16:creationId xmlns:a16="http://schemas.microsoft.com/office/drawing/2014/main" id="{8441D0AF-1201-584C-B760-F540FE2CDAE9}"/>
              </a:ext>
            </a:extLst>
          </p:cNvPr>
          <p:cNvSpPr txBox="1">
            <a:spLocks/>
          </p:cNvSpPr>
          <p:nvPr/>
        </p:nvSpPr>
        <p:spPr>
          <a:xfrm>
            <a:off x="880316" y="2022466"/>
            <a:ext cx="2887346" cy="427200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2008 Westeremden (3,2)</a:t>
            </a:r>
          </a:p>
          <a:p>
            <a:r>
              <a:rPr lang="nl-NL" sz="1800" dirty="0"/>
              <a:t>2011 Garrelsweer (3,2)</a:t>
            </a:r>
          </a:p>
          <a:p>
            <a:r>
              <a:rPr lang="nl-NL" sz="1800" dirty="0"/>
              <a:t>2012 Huizinge (3,4)</a:t>
            </a:r>
          </a:p>
          <a:p>
            <a:r>
              <a:rPr lang="nl-NL" sz="1800" dirty="0"/>
              <a:t>2014 Leermens (3,0)</a:t>
            </a:r>
          </a:p>
          <a:p>
            <a:r>
              <a:rPr lang="nl-NL" sz="1800" dirty="0"/>
              <a:t>2015 Hellum (3,1)</a:t>
            </a:r>
          </a:p>
          <a:p>
            <a:r>
              <a:rPr lang="nl-NL" sz="1800" dirty="0"/>
              <a:t>2019 Westerwijtwerd (3,4)</a:t>
            </a:r>
          </a:p>
          <a:p>
            <a:r>
              <a:rPr lang="nl-NL" sz="1800" dirty="0"/>
              <a:t>2022 Wirdum (3,1)</a:t>
            </a:r>
          </a:p>
          <a:p>
            <a:r>
              <a:rPr lang="nl-NL" sz="1800" dirty="0"/>
              <a:t>2025 Zeerijp (3,4)</a:t>
            </a:r>
          </a:p>
          <a:p>
            <a:endParaRPr lang="nl-NL" sz="1800" dirty="0"/>
          </a:p>
          <a:p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61650F-E24A-E348-A0F3-5A78B0377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95" y="2022466"/>
            <a:ext cx="4686909" cy="41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20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Aardbevingen leiden tot schade en gevaar</a:t>
            </a: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8FAC6684-71E6-9847-BA96-F9D4B7DB7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6559" y="1338297"/>
            <a:ext cx="4752045" cy="510281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16F87D5-9CB8-E146-A106-35904FD5B3E5}"/>
              </a:ext>
            </a:extLst>
          </p:cNvPr>
          <p:cNvSpPr txBox="1"/>
          <p:nvPr/>
        </p:nvSpPr>
        <p:spPr>
          <a:xfrm>
            <a:off x="2869830" y="6479713"/>
            <a:ext cx="5907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err="1"/>
              <a:t>https</a:t>
            </a:r>
            <a:r>
              <a:rPr lang="nl-NL" sz="900" dirty="0"/>
              <a:t>://</a:t>
            </a:r>
            <a:r>
              <a:rPr lang="nl-NL" sz="900" dirty="0" err="1"/>
              <a:t>www.nationaalcoordinatorgroningen.nl</a:t>
            </a:r>
            <a:r>
              <a:rPr lang="nl-NL" sz="900" dirty="0"/>
              <a:t>/documenten/2025/09/24/kaart-aardbevingsbelasting-</a:t>
            </a:r>
            <a:r>
              <a:rPr lang="nl-NL" sz="900" dirty="0" err="1"/>
              <a:t>groningen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698621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Hoe wordt het risico berekend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C08BFD-F752-0F46-819E-1679BC1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4" y="1870065"/>
            <a:ext cx="4024839" cy="4413777"/>
          </a:xfrm>
        </p:spPr>
        <p:txBody>
          <a:bodyPr>
            <a:normAutofit fontScale="62500" lnSpcReduction="20000"/>
          </a:bodyPr>
          <a:lstStyle/>
          <a:p>
            <a:r>
              <a:rPr lang="nl-NL" dirty="0"/>
              <a:t>Waar gaat het om: </a:t>
            </a:r>
          </a:p>
          <a:p>
            <a:r>
              <a:rPr lang="nl-NL" dirty="0"/>
              <a:t>De kans op overlijden door instorting of </a:t>
            </a:r>
          </a:p>
          <a:p>
            <a:r>
              <a:rPr lang="nl-NL" dirty="0"/>
              <a:t>vallende delen van bouwwerken </a:t>
            </a:r>
          </a:p>
          <a:p>
            <a:r>
              <a:rPr lang="nl-NL" dirty="0"/>
              <a:t>moet minder zijn dan 10</a:t>
            </a:r>
            <a:r>
              <a:rPr lang="nl-NL" baseline="30000" dirty="0"/>
              <a:t>-5</a:t>
            </a:r>
            <a:r>
              <a:rPr lang="nl-NL" dirty="0"/>
              <a:t> per jaar </a:t>
            </a:r>
          </a:p>
          <a:p>
            <a:endParaRPr lang="nl-NL" b="1" dirty="0"/>
          </a:p>
          <a:p>
            <a:r>
              <a:rPr lang="nl-NL" b="1" dirty="0"/>
              <a:t>NPR 9998 (Nederlandse praktijkrichtlijn) </a:t>
            </a:r>
          </a:p>
          <a:p>
            <a:r>
              <a:rPr lang="nl-NL" i="1" dirty="0"/>
              <a:t>versie 2020</a:t>
            </a:r>
          </a:p>
          <a:p>
            <a:r>
              <a:rPr lang="nl-NL" i="1" dirty="0"/>
              <a:t>Beoordeling van de constructieve veiligheid van een gebouw bij nieuwbouw, verbouw en afkeuren – Geïnduceerde aardbevingen – Grondslagen, belastingen en weerstanden</a:t>
            </a:r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www.nen.nl</a:t>
            </a:r>
            <a:r>
              <a:rPr lang="nl-NL" dirty="0"/>
              <a:t>/npr-9998-2020-nl-278147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6E2A44-1C0F-A644-8CB7-35A2060A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365" y="2342363"/>
            <a:ext cx="6134100" cy="3175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0466F1B-AA4C-3B4D-91A5-E6628B01251B}"/>
              </a:ext>
            </a:extLst>
          </p:cNvPr>
          <p:cNvSpPr txBox="1"/>
          <p:nvPr/>
        </p:nvSpPr>
        <p:spPr>
          <a:xfrm>
            <a:off x="6698512" y="1685399"/>
            <a:ext cx="520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geparameteriseerde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UHS (Uniform Hazard Spectrum) wordt gegeven door: </a:t>
            </a:r>
          </a:p>
        </p:txBody>
      </p:sp>
    </p:spTree>
    <p:extLst>
      <p:ext uri="{BB962C8B-B14F-4D97-AF65-F5344CB8AC3E}">
        <p14:creationId xmlns:p14="http://schemas.microsoft.com/office/powerpoint/2010/main" val="362753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Welke normen gelden nog meer</a:t>
            </a: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D33EFA-6222-7542-84F0-CB8F040E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5" y="1825625"/>
            <a:ext cx="9636846" cy="3863975"/>
          </a:xfrm>
        </p:spPr>
        <p:txBody>
          <a:bodyPr/>
          <a:lstStyle/>
          <a:p>
            <a:endParaRPr lang="nl-NL" b="1" dirty="0"/>
          </a:p>
          <a:p>
            <a:r>
              <a:rPr lang="nl-NL" b="1" dirty="0"/>
              <a:t>Hazard </a:t>
            </a:r>
            <a:r>
              <a:rPr lang="nl-NL" b="1" dirty="0" err="1"/>
              <a:t>And</a:t>
            </a:r>
            <a:r>
              <a:rPr lang="nl-NL" b="1" dirty="0"/>
              <a:t> Risk Assessments (HRA)</a:t>
            </a:r>
          </a:p>
          <a:p>
            <a:r>
              <a:rPr lang="nl-NL" b="1" dirty="0"/>
              <a:t>Seismische Dreigings- en Risicoanalyses (SDRA)</a:t>
            </a:r>
          </a:p>
          <a:p>
            <a:r>
              <a:rPr lang="nl-NL" dirty="0"/>
              <a:t>Aanvulling door </a:t>
            </a:r>
            <a:r>
              <a:rPr lang="nl-NL" b="1" dirty="0"/>
              <a:t>technische kenmerken  </a:t>
            </a:r>
            <a:r>
              <a:rPr lang="nl-NL" dirty="0"/>
              <a:t>en </a:t>
            </a:r>
            <a:r>
              <a:rPr lang="nl-NL" b="1" dirty="0"/>
              <a:t>visuele beoordelingen</a:t>
            </a:r>
          </a:p>
          <a:p>
            <a:r>
              <a:rPr lang="nl-NL" b="1" dirty="0"/>
              <a:t>Typologieën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3CCF17-A53C-5E48-A231-5390AE0D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20" y="3899754"/>
            <a:ext cx="5953494" cy="27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67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Objecten in de werkvoorraad</a:t>
            </a: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1277982" y="3738506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C08BFD-F752-0F46-819E-1679BC1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5" y="1870066"/>
            <a:ext cx="6215145" cy="3818353"/>
          </a:xfrm>
        </p:spPr>
        <p:txBody>
          <a:bodyPr>
            <a:normAutofit fontScale="92500" lnSpcReduction="20000"/>
          </a:bodyPr>
          <a:lstStyle/>
          <a:p>
            <a:r>
              <a:rPr lang="nl-NL" b="1" dirty="0"/>
              <a:t>Beoordelen</a:t>
            </a:r>
          </a:p>
          <a:p>
            <a:pPr marL="285750" indent="-285750">
              <a:buFontTx/>
              <a:buChar char="-"/>
            </a:pPr>
            <a:r>
              <a:rPr lang="nl-NL" dirty="0"/>
              <a:t>NPR 9998, HRA en SDRA</a:t>
            </a:r>
          </a:p>
          <a:p>
            <a:pPr marL="285750" indent="-285750">
              <a:buFontTx/>
              <a:buChar char="-"/>
            </a:pPr>
            <a:r>
              <a:rPr lang="nl-NL" dirty="0"/>
              <a:t>Typologie (bouwperiode, bouwmateriaal, bouwkenmerken)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www.nationaalcoordinatorgroningen.nl</a:t>
            </a:r>
            <a:r>
              <a:rPr lang="nl-NL" dirty="0"/>
              <a:t>/over-</a:t>
            </a:r>
            <a:r>
              <a:rPr lang="nl-NL" dirty="0" err="1"/>
              <a:t>ncg</a:t>
            </a:r>
            <a:r>
              <a:rPr lang="nl-NL" dirty="0"/>
              <a:t>/beleid-en-kaders/typologieaanpak/</a:t>
            </a:r>
            <a:r>
              <a:rPr lang="nl-NL" dirty="0" err="1"/>
              <a:t>typologieen</a:t>
            </a:r>
            <a:r>
              <a:rPr lang="nl-NL" dirty="0"/>
              <a:t>-overzicht</a:t>
            </a:r>
          </a:p>
          <a:p>
            <a:endParaRPr lang="nl-NL" dirty="0"/>
          </a:p>
          <a:p>
            <a:r>
              <a:rPr lang="nl-NL" dirty="0"/>
              <a:t>Dat is de werkvoorraad van de NCG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BB937D-6D6F-B941-95E6-154F9CB62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917" y="1353735"/>
            <a:ext cx="4772334" cy="287802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46F6683-645A-C04A-8A4D-0D6A0382C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917" y="4319548"/>
            <a:ext cx="4583035" cy="25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84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Betrokken instanties</a:t>
            </a: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4680873" y="1625600"/>
            <a:ext cx="6197134" cy="3640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30BB8F-0938-934F-B848-81DD9D4A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3651" cy="4138757"/>
          </a:xfrm>
        </p:spPr>
        <p:txBody>
          <a:bodyPr>
            <a:normAutofit fontScale="92500" lnSpcReduction="20000"/>
          </a:bodyPr>
          <a:lstStyle/>
          <a:p>
            <a:r>
              <a:rPr lang="nl-NL" b="1" dirty="0"/>
              <a:t>Schadeherstel</a:t>
            </a:r>
            <a:r>
              <a:rPr lang="nl-NL" dirty="0"/>
              <a:t> </a:t>
            </a:r>
          </a:p>
          <a:p>
            <a:r>
              <a:rPr lang="nl-NL" i="1" dirty="0"/>
              <a:t>Instituut Mijnbouwschade</a:t>
            </a:r>
          </a:p>
          <a:p>
            <a:r>
              <a:rPr lang="nl-NL" i="1" dirty="0" err="1"/>
              <a:t>https</a:t>
            </a:r>
            <a:r>
              <a:rPr lang="nl-NL" i="1" dirty="0"/>
              <a:t>://</a:t>
            </a:r>
            <a:r>
              <a:rPr lang="nl-NL" i="1" dirty="0" err="1"/>
              <a:t>www.schadedoormijnbouw.nl</a:t>
            </a:r>
            <a:endParaRPr lang="nl-NL" i="1" dirty="0"/>
          </a:p>
          <a:p>
            <a:endParaRPr lang="nl-NL" b="1" dirty="0"/>
          </a:p>
          <a:p>
            <a:r>
              <a:rPr lang="nl-NL" b="1" dirty="0"/>
              <a:t>Versterking</a:t>
            </a:r>
            <a:r>
              <a:rPr lang="nl-NL" dirty="0"/>
              <a:t> </a:t>
            </a:r>
            <a:r>
              <a:rPr lang="nl-NL" b="1" dirty="0"/>
              <a:t>Sloop en nieuwbouw </a:t>
            </a:r>
            <a:endParaRPr lang="nl-NL" dirty="0"/>
          </a:p>
          <a:p>
            <a:r>
              <a:rPr lang="nl-NL" i="1" dirty="0"/>
              <a:t>Nationale Coördinator Groningen</a:t>
            </a:r>
          </a:p>
          <a:p>
            <a:r>
              <a:rPr lang="nl-NL" i="1" dirty="0" err="1"/>
              <a:t>https</a:t>
            </a:r>
            <a:r>
              <a:rPr lang="nl-NL" i="1" dirty="0"/>
              <a:t>://</a:t>
            </a:r>
            <a:r>
              <a:rPr lang="nl-NL" i="1" dirty="0" err="1"/>
              <a:t>www.nationaalcoordinatorgroningen.nl</a:t>
            </a:r>
            <a:endParaRPr lang="nl-NL" i="1" dirty="0"/>
          </a:p>
          <a:p>
            <a:endParaRPr lang="nl-NL" i="1" dirty="0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7FE15936-A3DF-954D-92B1-61330A702E18}"/>
              </a:ext>
            </a:extLst>
          </p:cNvPr>
          <p:cNvSpPr txBox="1">
            <a:spLocks/>
          </p:cNvSpPr>
          <p:nvPr/>
        </p:nvSpPr>
        <p:spPr>
          <a:xfrm>
            <a:off x="5979117" y="1825625"/>
            <a:ext cx="4403651" cy="41387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ct val="30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Schrijnende situaties</a:t>
            </a:r>
            <a:r>
              <a:rPr lang="nl-NL" dirty="0"/>
              <a:t> </a:t>
            </a:r>
          </a:p>
          <a:p>
            <a:r>
              <a:rPr lang="nl-NL" i="1" dirty="0"/>
              <a:t>Commissie bijzondere situaties</a:t>
            </a:r>
          </a:p>
          <a:p>
            <a:r>
              <a:rPr lang="nl-NL" i="1" dirty="0" err="1"/>
              <a:t>https</a:t>
            </a:r>
            <a:r>
              <a:rPr lang="nl-NL" i="1" dirty="0"/>
              <a:t>://</a:t>
            </a:r>
            <a:r>
              <a:rPr lang="nl-NL" i="1" dirty="0" err="1"/>
              <a:t>vangnetbijzonderesituaties.nl</a:t>
            </a:r>
            <a:endParaRPr lang="nl-NL" i="1" dirty="0"/>
          </a:p>
          <a:p>
            <a:endParaRPr lang="nl-NL" b="1" dirty="0"/>
          </a:p>
          <a:p>
            <a:r>
              <a:rPr lang="nl-NL" b="1" dirty="0"/>
              <a:t>En verder</a:t>
            </a:r>
            <a:endParaRPr lang="nl-NL" dirty="0"/>
          </a:p>
          <a:p>
            <a:r>
              <a:rPr lang="nl-NL" i="1" dirty="0"/>
              <a:t>Provincies </a:t>
            </a:r>
          </a:p>
          <a:p>
            <a:r>
              <a:rPr lang="nl-NL" i="1" dirty="0"/>
              <a:t>Aardbevingsgemeenten </a:t>
            </a:r>
          </a:p>
          <a:p>
            <a:r>
              <a:rPr lang="nl-NL" i="1" dirty="0"/>
              <a:t>Perspectief voor het Noorden</a:t>
            </a:r>
          </a:p>
        </p:txBody>
      </p:sp>
    </p:spTree>
    <p:extLst>
      <p:ext uri="{BB962C8B-B14F-4D97-AF65-F5344CB8AC3E}">
        <p14:creationId xmlns:p14="http://schemas.microsoft.com/office/powerpoint/2010/main" val="421052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2199F3-0948-FED7-AB8E-895DD4B3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96F0FA-0C8D-FD67-6134-43B712153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1119116"/>
            <a:ext cx="6709544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984BD6-3E2E-7291-D52C-6DE3431BC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nl-NL" sz="8000" dirty="0"/>
              <a:t>Wateroverlast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D72E3F-881E-59A0-E074-63B15C49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900" dirty="0"/>
              <a:t>Informatieavond november 2025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900" dirty="0"/>
              <a:t>Gemeente stuurt bewonersbrief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627B9-D9D5-C5B7-56B9-D0BE9EFA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8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nl-NL" sz="3200" dirty="0"/>
              <a:t>Stand De Hunze/Van Starkenborgh</a:t>
            </a:r>
            <a:endParaRPr lang="nl-NL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C08BFD-F752-0F46-819E-1679BC1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5" y="1870065"/>
            <a:ext cx="6767907" cy="4587179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Moet mijn woning versterkt worden?</a:t>
            </a:r>
          </a:p>
          <a:p>
            <a:pPr marL="285750" indent="-285750">
              <a:buFontTx/>
              <a:buChar char="-"/>
            </a:pPr>
            <a:r>
              <a:rPr lang="nl-NL" dirty="0"/>
              <a:t>Versterkingsbrief</a:t>
            </a:r>
          </a:p>
          <a:p>
            <a:pPr marL="285750" indent="-285750">
              <a:buFontTx/>
              <a:buChar char="-"/>
            </a:pPr>
            <a:r>
              <a:rPr lang="nl-NL" dirty="0"/>
              <a:t>Rand van het gebied</a:t>
            </a:r>
          </a:p>
          <a:p>
            <a:pPr marL="285750" indent="-285750">
              <a:buFontTx/>
              <a:buChar char="-"/>
            </a:pPr>
            <a:r>
              <a:rPr lang="nl-NL" dirty="0"/>
              <a:t>Nieuwe wijken</a:t>
            </a:r>
          </a:p>
          <a:p>
            <a:r>
              <a:rPr lang="nl-NL" b="1" dirty="0"/>
              <a:t>Loket opname op verzoek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www.nationaalcoordinatorgroningen.nl</a:t>
            </a:r>
            <a:r>
              <a:rPr lang="nl-NL" dirty="0"/>
              <a:t>/geen-of-minder-versterking-nodig/niet-in-de-versterking</a:t>
            </a:r>
          </a:p>
          <a:p>
            <a:endParaRPr lang="nl-NL" dirty="0"/>
          </a:p>
          <a:p>
            <a:r>
              <a:rPr lang="nl-NL" dirty="0"/>
              <a:t>Verdere informatie: privacygevoelig dus niet snel beschikbaar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1AFC77-27AF-9545-A96C-50F9B1C95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67" y="1870065"/>
            <a:ext cx="5211805" cy="3302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DC80456-D161-EF4A-BD7A-D33C0FBBE627}"/>
              </a:ext>
            </a:extLst>
          </p:cNvPr>
          <p:cNvSpPr/>
          <p:nvPr/>
        </p:nvSpPr>
        <p:spPr>
          <a:xfrm>
            <a:off x="6773367" y="5255201"/>
            <a:ext cx="8034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Bron: NRC</a:t>
            </a:r>
          </a:p>
        </p:txBody>
      </p:sp>
    </p:spTree>
    <p:extLst>
      <p:ext uri="{BB962C8B-B14F-4D97-AF65-F5344CB8AC3E}">
        <p14:creationId xmlns:p14="http://schemas.microsoft.com/office/powerpoint/2010/main" val="2934771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Nij </a:t>
            </a:r>
            <a:r>
              <a:rPr lang="nl-NL" sz="3400" dirty="0" err="1">
                <a:latin typeface="Arial" panose="020B0604020202020204" pitchFamily="34" charset="0"/>
                <a:cs typeface="Arial" panose="020B0604020202020204" pitchFamily="34" charset="0"/>
              </a:rPr>
              <a:t>Begun</a:t>
            </a:r>
            <a:endParaRPr lang="nl-NL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C08BFD-F752-0F46-819E-1679BC1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5" y="1870066"/>
            <a:ext cx="10342162" cy="717491"/>
          </a:xfrm>
        </p:spPr>
        <p:txBody>
          <a:bodyPr/>
          <a:lstStyle/>
          <a:p>
            <a:r>
              <a:rPr lang="nl-NL" dirty="0"/>
              <a:t>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3B1600-0380-8B42-930E-832CD51A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1350628"/>
            <a:ext cx="8173806" cy="55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39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Nij </a:t>
            </a:r>
            <a:r>
              <a:rPr lang="nl-NL" sz="3400" dirty="0" err="1">
                <a:latin typeface="Arial" panose="020B0604020202020204" pitchFamily="34" charset="0"/>
                <a:cs typeface="Arial" panose="020B0604020202020204" pitchFamily="34" charset="0"/>
              </a:rPr>
              <a:t>Begun</a:t>
            </a: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www.nijbegun.nl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C08BFD-F752-0F46-819E-1679BC1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5" y="1870066"/>
            <a:ext cx="10342162" cy="71749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D0223A-E5D7-0E4A-8D76-9D99E50F2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1" y="1605280"/>
            <a:ext cx="11212772" cy="506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00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C08BFD-F752-0F46-819E-1679BC1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5" y="1870066"/>
            <a:ext cx="10342162" cy="2691301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De Hunze</a:t>
            </a:r>
          </a:p>
          <a:p>
            <a:r>
              <a:rPr lang="nl-NL" dirty="0"/>
              <a:t>50% (max € 20.000)</a:t>
            </a:r>
          </a:p>
          <a:p>
            <a:r>
              <a:rPr lang="nl-NL" dirty="0"/>
              <a:t>100% als het inkomen lager is dan 140% van het sociaal minimum</a:t>
            </a:r>
          </a:p>
          <a:p>
            <a:r>
              <a:rPr lang="nl-NL" b="1" dirty="0"/>
              <a:t>Van Starkenborgh</a:t>
            </a:r>
          </a:p>
          <a:p>
            <a:r>
              <a:rPr lang="nl-NL" dirty="0"/>
              <a:t>100% (max € 40.000)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161E0F-B9DE-9E45-9B4C-A69B91DD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Isolatiesubsidie</a:t>
            </a:r>
          </a:p>
        </p:txBody>
      </p:sp>
    </p:spTree>
    <p:extLst>
      <p:ext uri="{BB962C8B-B14F-4D97-AF65-F5344CB8AC3E}">
        <p14:creationId xmlns:p14="http://schemas.microsoft.com/office/powerpoint/2010/main" val="1790746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Waarom dit verschil?</a:t>
            </a: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C08BFD-F752-0F46-819E-1679BC1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5" y="1870065"/>
            <a:ext cx="10342162" cy="400973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De Hunze en Van Starkenborgh</a:t>
            </a:r>
          </a:p>
          <a:p>
            <a:pPr marL="285750" indent="-285750">
              <a:buFontTx/>
              <a:buChar char="-"/>
            </a:pPr>
            <a:r>
              <a:rPr lang="nl-NL" dirty="0"/>
              <a:t>Twee verschillende buurten </a:t>
            </a:r>
          </a:p>
          <a:p>
            <a:pPr marL="285750" indent="-285750">
              <a:buFontTx/>
              <a:buChar char="-"/>
            </a:pPr>
            <a:r>
              <a:rPr lang="nl-NL" dirty="0"/>
              <a:t>Bouwperiode</a:t>
            </a:r>
          </a:p>
          <a:p>
            <a:pPr marL="285750" indent="-285750">
              <a:buFontTx/>
              <a:buChar char="-"/>
            </a:pPr>
            <a:r>
              <a:rPr lang="nl-NL" dirty="0"/>
              <a:t>Bouwkernmerken</a:t>
            </a:r>
          </a:p>
          <a:p>
            <a:pPr marL="285750" indent="-285750">
              <a:buFontTx/>
              <a:buChar char="-"/>
            </a:pPr>
            <a:r>
              <a:rPr lang="nl-NL" dirty="0"/>
              <a:t>Bouwhoogte van de gebouwen</a:t>
            </a:r>
          </a:p>
          <a:p>
            <a:pPr marL="285750" indent="-285750">
              <a:buFontTx/>
              <a:buChar char="-"/>
            </a:pPr>
            <a:r>
              <a:rPr lang="nl-NL" dirty="0"/>
              <a:t>Het risico in Van Starkenborgh wordt als hoger gezien dan in De Hunze</a:t>
            </a:r>
          </a:p>
          <a:p>
            <a:pPr marL="285750" indent="-285750">
              <a:buFontTx/>
              <a:buChar char="-"/>
            </a:pPr>
            <a:r>
              <a:rPr lang="nl-NL" dirty="0"/>
              <a:t>BHS heeft de gemeente hier uitvoerig over bevraagd: geen verdere duidelijkheid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124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Isolatie</a:t>
            </a: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C08BFD-F752-0F46-819E-1679BC1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5" y="1870066"/>
            <a:ext cx="10342162" cy="3084706"/>
          </a:xfrm>
        </p:spPr>
        <p:txBody>
          <a:bodyPr>
            <a:normAutofit/>
          </a:bodyPr>
          <a:lstStyle/>
          <a:p>
            <a:r>
              <a:rPr lang="nl-NL" dirty="0"/>
              <a:t>Wat kun je nog doen?</a:t>
            </a:r>
          </a:p>
          <a:p>
            <a:pPr marL="285750" indent="-285750">
              <a:buFontTx/>
              <a:buChar char="-"/>
            </a:pPr>
            <a:r>
              <a:rPr lang="nl-NL" dirty="0"/>
              <a:t>Isolatieondersteuner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isolatie.nijbegun.nl</a:t>
            </a:r>
            <a:r>
              <a:rPr lang="nl-NL" dirty="0"/>
              <a:t>/gratis-ondersteuning/</a:t>
            </a:r>
          </a:p>
          <a:p>
            <a:pPr marL="285750" indent="-285750">
              <a:buFontTx/>
              <a:buChar char="-"/>
            </a:pPr>
            <a:r>
              <a:rPr lang="nl-NL" dirty="0"/>
              <a:t>Subsidie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930FF9-8037-3D49-80B3-D86C2D83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176" y="1870066"/>
            <a:ext cx="5937957" cy="17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2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Afrondend</a:t>
            </a: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4C08BFD-F752-0F46-819E-1679BC14F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5" y="1870065"/>
            <a:ext cx="10342162" cy="390341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Risico op verdere zware aardbevingen: onduidelijk maar niet hoog in De Hunze / Van Starkenborgh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Nij </a:t>
            </a:r>
            <a:r>
              <a:rPr lang="nl-NL" dirty="0" err="1"/>
              <a:t>Begun</a:t>
            </a:r>
            <a:r>
              <a:rPr lang="nl-NL" dirty="0"/>
              <a:t>: groot programma met nog onbekende impact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Verschillende subsidiemogelijkheden</a:t>
            </a:r>
          </a:p>
          <a:p>
            <a:pPr marL="971550" lvl="1" indent="-285750">
              <a:buFontTx/>
              <a:buChar char="-"/>
            </a:pPr>
            <a:r>
              <a:rPr lang="nl-NL" dirty="0"/>
              <a:t>Waardevermeerdering</a:t>
            </a:r>
          </a:p>
          <a:p>
            <a:pPr marL="971550" lvl="1" indent="-285750">
              <a:buFontTx/>
              <a:buChar char="-"/>
            </a:pPr>
            <a:r>
              <a:rPr lang="nl-NL" dirty="0"/>
              <a:t>Verduurzaming en verbetering Groningen</a:t>
            </a:r>
          </a:p>
          <a:p>
            <a:pPr marL="971550" lvl="1" indent="-285750">
              <a:buFontTx/>
              <a:buChar char="-"/>
            </a:pPr>
            <a:r>
              <a:rPr lang="nl-NL" dirty="0"/>
              <a:t>Isolatie Nij </a:t>
            </a:r>
            <a:r>
              <a:rPr lang="nl-NL" dirty="0" err="1"/>
              <a:t>Begun</a:t>
            </a:r>
            <a:endParaRPr lang="nl-NL" dirty="0"/>
          </a:p>
          <a:p>
            <a:pPr marL="971550" lvl="1" indent="-285750">
              <a:buFontTx/>
              <a:buChar char="-"/>
            </a:pPr>
            <a:r>
              <a:rPr lang="nl-NL" dirty="0"/>
              <a:t>Kijk op </a:t>
            </a:r>
            <a:r>
              <a:rPr lang="nl-NL" dirty="0" err="1"/>
              <a:t>SNN.nl</a:t>
            </a:r>
            <a:r>
              <a:rPr lang="nl-NL" dirty="0"/>
              <a:t> voor de mogelijkheden 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013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Dat was het</a:t>
            </a:r>
          </a:p>
        </p:txBody>
      </p:sp>
      <p:sp>
        <p:nvSpPr>
          <p:cNvPr id="54" name="Tijdelijke aanduiding voor inhoud 3"/>
          <p:cNvSpPr txBox="1">
            <a:spLocks/>
          </p:cNvSpPr>
          <p:nvPr/>
        </p:nvSpPr>
        <p:spPr>
          <a:xfrm>
            <a:off x="576233" y="3961789"/>
            <a:ext cx="6197134" cy="278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40000"/>
              </a:lnSpc>
              <a:spcAft>
                <a:spcPts val="1200"/>
              </a:spcAft>
              <a:buNone/>
            </a:pP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FE2996C3-6D76-2B42-A90C-3BFE13A5F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434" y="1848810"/>
            <a:ext cx="7232861" cy="39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3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A3B4-FF7B-62C5-B3C4-BC0D4196E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5D89F9-C1A7-5CC6-1D43-D02894362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36674"/>
            <a:ext cx="3689096" cy="3514364"/>
          </a:xfrm>
        </p:spPr>
        <p:txBody>
          <a:bodyPr anchor="b">
            <a:normAutofit/>
          </a:bodyPr>
          <a:lstStyle/>
          <a:p>
            <a:pPr algn="r"/>
            <a:r>
              <a:rPr lang="nl-NL" sz="4000" dirty="0"/>
              <a:t>Hunzeboordpark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330B27-DC2D-26E2-D1AB-8F5A866A2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2" y="4582814"/>
            <a:ext cx="3689094" cy="1312657"/>
          </a:xfrm>
        </p:spPr>
        <p:txBody>
          <a:bodyPr anchor="t"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nl-NL" sz="2000" dirty="0"/>
              <a:t>Stand van zaken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D9D354-07BA-50FF-C895-03DBE1CAB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62" y="1701969"/>
            <a:ext cx="4811872" cy="2887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D166A7-A70C-CE96-A053-F019BF3CA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A2B847-9A80-C4B3-01AF-02AF0FD4D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CAF0DC-4877-E6D2-EBDA-315E7E2D4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36674"/>
            <a:ext cx="3689096" cy="3514364"/>
          </a:xfrm>
        </p:spPr>
        <p:txBody>
          <a:bodyPr anchor="b">
            <a:normAutofit/>
          </a:bodyPr>
          <a:lstStyle/>
          <a:p>
            <a:pPr algn="r"/>
            <a:r>
              <a:rPr lang="nl-NL" sz="6100" dirty="0"/>
              <a:t>Populieren Hunzedijk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ED67-C2D5-6C03-D3B4-437F42C50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2" y="4582814"/>
            <a:ext cx="3689094" cy="1312657"/>
          </a:xfrm>
        </p:spPr>
        <p:txBody>
          <a:bodyPr anchor="t"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nl-NL" sz="2000"/>
              <a:t>Inspectie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1CFC4B-F78A-B6C9-2A90-D52D0A114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62" y="1544489"/>
            <a:ext cx="4811872" cy="3202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85EAEF-B36A-4F7C-3554-B80A4028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E7C1F-E93D-B904-941D-506361DC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D96378-925F-1BF4-5777-51DC48039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36674"/>
            <a:ext cx="3689096" cy="3514364"/>
          </a:xfrm>
        </p:spPr>
        <p:txBody>
          <a:bodyPr anchor="b">
            <a:normAutofit/>
          </a:bodyPr>
          <a:lstStyle/>
          <a:p>
            <a:pPr algn="r"/>
            <a:r>
              <a:rPr lang="nl-NL" sz="5600" dirty="0"/>
              <a:t>Speelplek bij de Hunzeborgh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8DE1FC-CA62-C5DA-6916-A3E97DE43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2" y="4582814"/>
            <a:ext cx="3689094" cy="1312657"/>
          </a:xfrm>
        </p:spPr>
        <p:txBody>
          <a:bodyPr anchor="t">
            <a:norm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nl-NL" sz="2000" dirty="0"/>
              <a:t>Vernieuwing in samenspraak met bewoners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5F11D5-2402-43C0-CE81-9406DE12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55" y="1424763"/>
            <a:ext cx="4756886" cy="3441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07C413-A19C-FF2D-6A95-D9D235B7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6A152C-4EE8-0E02-AC56-0455DD41F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828" y="1147158"/>
            <a:ext cx="6038470" cy="4713316"/>
          </a:xfrm>
        </p:spPr>
        <p:txBody>
          <a:bodyPr anchor="ctr">
            <a:normAutofit/>
          </a:bodyPr>
          <a:lstStyle/>
          <a:p>
            <a:pPr algn="l"/>
            <a:r>
              <a:rPr lang="nl-NL"/>
              <a:t>De Gerrit Krol-brug</a:t>
            </a: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90428C-223A-1473-C81C-FC876555E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0590" y="1687486"/>
            <a:ext cx="3300156" cy="3636818"/>
          </a:xfrm>
        </p:spPr>
        <p:txBody>
          <a:bodyPr anchor="ctr">
            <a:normAutofit/>
          </a:bodyPr>
          <a:lstStyle/>
          <a:p>
            <a:pPr algn="l"/>
            <a:r>
              <a:rPr lang="nl-NL"/>
              <a:t>Een duur drama in veel te veel bedrijven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9026C-2504-06A8-DEFC-89071708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3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CAC569-A46C-9E5A-7294-7182C5A6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nl-NL" sz="5400"/>
              <a:t>90 miljoen en de rest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A562B5-8B82-22FD-2BBB-CA97300D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Onnodig hoge nieuwe brug</a:t>
            </a:r>
          </a:p>
          <a:p>
            <a:pPr marL="0" indent="0">
              <a:buNone/>
            </a:pPr>
            <a:r>
              <a:rPr lang="nl-NL" sz="2000" dirty="0"/>
              <a:t>Onnodig dure brug: geen fietsbrug</a:t>
            </a:r>
          </a:p>
          <a:p>
            <a:pPr marL="0" indent="0">
              <a:buNone/>
            </a:pPr>
            <a:r>
              <a:rPr lang="nl-NL" sz="2000" dirty="0"/>
              <a:t>Onnodige bochtverruiming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5000 handtekeningen voor lagere en goedkopere brug</a:t>
            </a:r>
          </a:p>
          <a:p>
            <a:pPr marL="0" indent="0">
              <a:buNone/>
            </a:pPr>
            <a:r>
              <a:rPr lang="nl-NL" sz="2000" dirty="0"/>
              <a:t>Onnodig hoofd in de schoot bij wethouder</a:t>
            </a:r>
          </a:p>
          <a:p>
            <a:pPr marL="0" indent="0">
              <a:buNone/>
            </a:pPr>
            <a:r>
              <a:rPr lang="nl-NL" sz="2000" dirty="0"/>
              <a:t>RWS regeert</a:t>
            </a:r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6FA3C-460F-E753-A609-113B78EA6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021" y="0"/>
            <a:ext cx="1032979" cy="1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286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1227</Words>
  <Application>Microsoft Office PowerPoint</Application>
  <PresentationFormat>Breedbeeld</PresentationFormat>
  <Paragraphs>255</Paragraphs>
  <Slides>47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3" baseType="lpstr">
      <vt:lpstr>Aptos</vt:lpstr>
      <vt:lpstr>Aptos Display</vt:lpstr>
      <vt:lpstr>Arial</vt:lpstr>
      <vt:lpstr>Calibri</vt:lpstr>
      <vt:lpstr>Calibri Light</vt:lpstr>
      <vt:lpstr>Kantoorthema</vt:lpstr>
      <vt:lpstr>ABV 2026</vt:lpstr>
      <vt:lpstr>Agenda</vt:lpstr>
      <vt:lpstr>Notulen ABV 2025</vt:lpstr>
      <vt:lpstr>Wateroverlast</vt:lpstr>
      <vt:lpstr>Hunzeboordpark</vt:lpstr>
      <vt:lpstr>Populieren Hunzedijk</vt:lpstr>
      <vt:lpstr>Speelplek bij de Hunzeborgh</vt:lpstr>
      <vt:lpstr>De Gerrit Krol-brug</vt:lpstr>
      <vt:lpstr>90 miljoen en de rest</vt:lpstr>
      <vt:lpstr>Oplossingen die in het water vallen </vt:lpstr>
      <vt:lpstr>Nieuwbouw vereist afbraak</vt:lpstr>
      <vt:lpstr>RWS komt met flink hogere raming</vt:lpstr>
      <vt:lpstr>Geen tijdelijke oversteek, alleen omrijroutes: grote sociale en maatschappelijke kosten </vt:lpstr>
      <vt:lpstr>Er is een goedkoper alternatief</vt:lpstr>
      <vt:lpstr>Ongeloof en onwil  </vt:lpstr>
      <vt:lpstr>Omwegen worden ‘Omleidingen’ </vt:lpstr>
      <vt:lpstr>Omleidingsmaatregelen van belang voor verkeer van en naar de Hunze van Starkenborgh</vt:lpstr>
      <vt:lpstr>Boterdiepbrug</vt:lpstr>
      <vt:lpstr>10 problemen</vt:lpstr>
      <vt:lpstr> Boterdiepbrug  Bottleneckbrug </vt:lpstr>
      <vt:lpstr>   Daarom: we gaan nog steeds voor de tijdelijke onvermijdelijke brug   minister van I&amp;W uitgenodigd om de maatschappelijke last zelf te aanschouwen </vt:lpstr>
      <vt:lpstr>   tijdelijke brug onvermijdelijke brug   dus wordt vervolgd </vt:lpstr>
      <vt:lpstr>Presentatie van de financiële stukken </vt:lpstr>
      <vt:lpstr>Presentatie van de financiële stukken Balans 2025 </vt:lpstr>
      <vt:lpstr>Bevindingen van de kascommissie</vt:lpstr>
      <vt:lpstr>2. Begroting 2026 </vt:lpstr>
      <vt:lpstr>Jubileum feest wijken</vt:lpstr>
      <vt:lpstr>Zwerfafval rapen </vt:lpstr>
      <vt:lpstr>Bestuursleden</vt:lpstr>
      <vt:lpstr>Nog andere gewenste thema´s, wensen in de wijk?</vt:lpstr>
      <vt:lpstr>PowerPoint-presentatie</vt:lpstr>
      <vt:lpstr>PAUZE</vt:lpstr>
      <vt:lpstr>Nij Begun</vt:lpstr>
      <vt:lpstr>Gaswinning leidt tot aardbevingen</vt:lpstr>
      <vt:lpstr>Aardbevingen leiden tot schade en gevaar</vt:lpstr>
      <vt:lpstr>Hoe wordt het risico berekend</vt:lpstr>
      <vt:lpstr>Welke normen gelden nog meer</vt:lpstr>
      <vt:lpstr>Objecten in de werkvoorraad</vt:lpstr>
      <vt:lpstr>Betrokken instanties</vt:lpstr>
      <vt:lpstr>Stand De Hunze/Van Starkenborgh</vt:lpstr>
      <vt:lpstr>Nij Begun</vt:lpstr>
      <vt:lpstr>Nij Begun https://www.nijbegun.nl</vt:lpstr>
      <vt:lpstr>Isolatiesubsidie</vt:lpstr>
      <vt:lpstr>Waarom dit verschil?</vt:lpstr>
      <vt:lpstr>Isolatie</vt:lpstr>
      <vt:lpstr>Afrondend</vt:lpstr>
      <vt:lpstr>Dat was het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Helge Bijleveld</dc:creator>
  <cp:lastModifiedBy>Helge Bijleveld</cp:lastModifiedBy>
  <cp:revision>9</cp:revision>
  <dcterms:created xsi:type="dcterms:W3CDTF">2026-05-05T12:34:38Z</dcterms:created>
  <dcterms:modified xsi:type="dcterms:W3CDTF">2026-05-11T10:11:09Z</dcterms:modified>
</cp:coreProperties>
</file>